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Lst>
  <p:notesMasterIdLst>
    <p:notesMasterId r:id="rId7"/>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notesMaster" Target="notesMasters/notesMaster1.xml"/><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9"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10" Type="http://schemas.openxmlformats.org/officeDocument/2006/relationships/slideLayout" Target="../slideLayouts/slideLayout1.xml"/><Relationship Id="rId11"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7" Type="http://schemas.openxmlformats.org/officeDocument/2006/relationships/slideLayout" Target="../slideLayouts/slideLayout1.xml"/><Relationship Id="rId8"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7" Type="http://schemas.openxmlformats.org/officeDocument/2006/relationships/slideLayout" Target="../slideLayouts/slideLayout1.xml"/><Relationship Id="rId8"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Text 1"/>
          <p:cNvSpPr/>
          <p:nvPr/>
        </p:nvSpPr>
        <p:spPr>
          <a:xfrm>
            <a:off x="3108960" y="3698200"/>
            <a:ext cx="8412480" cy="833199"/>
          </a:xfrm>
          <a:prstGeom prst="rect">
            <a:avLst/>
          </a:prstGeom>
          <a:noFill/>
          <a:ln/>
        </p:spPr>
        <p:txBody>
          <a:bodyPr wrap="none" rtlCol="0" anchor="t"/>
          <a:lstStyle/>
          <a:p>
            <a:pPr algn="ctr" indent="0" marL="0">
              <a:lnSpc>
                <a:spcPts val="6561"/>
              </a:lnSpc>
              <a:buNone/>
            </a:pPr>
            <a:r>
              <a:rPr lang="en-US" sz="5249" b="1" dirty="0">
                <a:solidFill>
                  <a:srgbClr val="FFFFFF"/>
                </a:solidFill>
                <a:latin typeface="p22-mackinac-pro" pitchFamily="34" charset="0"/>
                <a:ea typeface="p22-mackinac-pro" pitchFamily="34" charset="-122"/>
                <a:cs typeface="p22-mackinac-pro" pitchFamily="34" charset="-120"/>
              </a:rPr>
              <a:t>Music Store Data Analysis</a:t>
            </a:r>
            <a:endParaRPr lang="en-US" sz="5249" dirty="0"/>
          </a:p>
        </p:txBody>
      </p:sp>
      <p:pic>
        <p:nvPicPr>
          <p:cNvPr id="6"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489240" y="559713"/>
            <a:ext cx="5951220" cy="634960"/>
          </a:xfrm>
          <a:prstGeom prst="rect">
            <a:avLst/>
          </a:prstGeom>
          <a:noFill/>
          <a:ln/>
        </p:spPr>
        <p:txBody>
          <a:bodyPr wrap="none" rtlCol="0" anchor="t"/>
          <a:lstStyle/>
          <a:p>
            <a:pPr indent="0" marL="0">
              <a:lnSpc>
                <a:spcPts val="5000"/>
              </a:lnSpc>
              <a:buNone/>
            </a:pPr>
            <a:r>
              <a:rPr lang="en-US" sz="4000" b="1" dirty="0">
                <a:solidFill>
                  <a:srgbClr val="000000"/>
                </a:solidFill>
                <a:latin typeface="p22-mackinac-pro" pitchFamily="34" charset="0"/>
                <a:ea typeface="p22-mackinac-pro" pitchFamily="34" charset="-122"/>
                <a:cs typeface="p22-mackinac-pro" pitchFamily="34" charset="-120"/>
              </a:rPr>
              <a:t>Music Database Schema</a:t>
            </a:r>
            <a:endParaRPr lang="en-US" sz="4000" dirty="0"/>
          </a:p>
        </p:txBody>
      </p:sp>
      <p:pic>
        <p:nvPicPr>
          <p:cNvPr id="5" name="Image 1" descr="preencoded.png">    </p:cNvPr>
          <p:cNvPicPr>
            <a:picLocks noChangeAspect="1"/>
          </p:cNvPicPr>
          <p:nvPr/>
        </p:nvPicPr>
        <p:blipFill>
          <a:blip r:embed="rId2"/>
          <a:stretch>
            <a:fillRect/>
          </a:stretch>
        </p:blipFill>
        <p:spPr>
          <a:xfrm>
            <a:off x="3561636" y="1601033"/>
            <a:ext cx="7506891" cy="6068854"/>
          </a:xfrm>
          <a:prstGeom prst="rect">
            <a:avLst/>
          </a:prstGeom>
        </p:spPr>
      </p:pic>
      <p:pic>
        <p:nvPicPr>
          <p:cNvPr id="6"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2436114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24361140"/>
          </a:xfrm>
          <a:prstGeom prst="rect">
            <a:avLst/>
          </a:prstGeom>
        </p:spPr>
      </p:pic>
      <p:sp>
        <p:nvSpPr>
          <p:cNvPr id="5" name="Shape 1"/>
          <p:cNvSpPr/>
          <p:nvPr/>
        </p:nvSpPr>
        <p:spPr>
          <a:xfrm>
            <a:off x="0" y="0"/>
            <a:ext cx="14630400" cy="24361140"/>
          </a:xfrm>
          <a:prstGeom prst="rect">
            <a:avLst/>
          </a:prstGeom>
          <a:solidFill>
            <a:srgbClr val="FFFFFF">
              <a:alpha val="85000"/>
            </a:srgbClr>
          </a:solidFill>
          <a:ln/>
        </p:spPr>
      </p:sp>
      <p:sp>
        <p:nvSpPr>
          <p:cNvPr id="6" name="Text 2"/>
          <p:cNvSpPr/>
          <p:nvPr/>
        </p:nvSpPr>
        <p:spPr>
          <a:xfrm>
            <a:off x="3621167" y="427673"/>
            <a:ext cx="3825240" cy="388858"/>
          </a:xfrm>
          <a:prstGeom prst="rect">
            <a:avLst/>
          </a:prstGeom>
          <a:noFill/>
          <a:ln/>
        </p:spPr>
        <p:txBody>
          <a:bodyPr wrap="none" rtlCol="0" anchor="t"/>
          <a:lstStyle/>
          <a:p>
            <a:pPr indent="0" marL="0">
              <a:lnSpc>
                <a:spcPts val="3062"/>
              </a:lnSpc>
              <a:buNone/>
            </a:pPr>
            <a:r>
              <a:rPr lang="en-US" sz="2449" b="1" dirty="0">
                <a:solidFill>
                  <a:srgbClr val="204C8E"/>
                </a:solidFill>
                <a:latin typeface="p22-mackinac-pro" pitchFamily="34" charset="0"/>
                <a:ea typeface="p22-mackinac-pro" pitchFamily="34" charset="-122"/>
                <a:cs typeface="p22-mackinac-pro" pitchFamily="34" charset="-120"/>
              </a:rPr>
              <a:t>/* Question Set 1 - Easy */</a:t>
            </a:r>
            <a:endParaRPr lang="en-US" sz="2449" dirty="0"/>
          </a:p>
        </p:txBody>
      </p:sp>
      <p:sp>
        <p:nvSpPr>
          <p:cNvPr id="7" name="Text 3"/>
          <p:cNvSpPr/>
          <p:nvPr/>
        </p:nvSpPr>
        <p:spPr>
          <a:xfrm>
            <a:off x="3621167" y="991433"/>
            <a:ext cx="7388066" cy="248722"/>
          </a:xfrm>
          <a:prstGeom prst="rect">
            <a:avLst/>
          </a:prstGeom>
          <a:noFill/>
          <a:ln/>
        </p:spPr>
        <p:txBody>
          <a:bodyPr wrap="none" rtlCol="0" anchor="t"/>
          <a:lstStyle/>
          <a:p>
            <a:pPr indent="0" marL="0">
              <a:lnSpc>
                <a:spcPts val="1960"/>
              </a:lnSpc>
              <a:buNone/>
            </a:pPr>
            <a:r>
              <a:rPr lang="en-US" sz="1225" dirty="0">
                <a:solidFill>
                  <a:srgbClr val="272525"/>
                </a:solidFill>
                <a:highlight>
                  <a:srgbClr val="F9D933"/>
                </a:highlight>
                <a:latin typeface="Eudoxus Sans" pitchFamily="34" charset="0"/>
                <a:ea typeface="Eudoxus Sans" pitchFamily="34" charset="-122"/>
                <a:cs typeface="Eudoxus Sans" pitchFamily="34" charset="-120"/>
              </a:rPr>
              <a:t>1.Who is the senior most employee based on job title? </a:t>
            </a:r>
            <a:endParaRPr lang="en-US" sz="1225" dirty="0"/>
          </a:p>
        </p:txBody>
      </p:sp>
      <p:sp>
        <p:nvSpPr>
          <p:cNvPr id="8" name="Text 4"/>
          <p:cNvSpPr/>
          <p:nvPr/>
        </p:nvSpPr>
        <p:spPr>
          <a:xfrm>
            <a:off x="3621167" y="1415058"/>
            <a:ext cx="7388066" cy="248722"/>
          </a:xfrm>
          <a:prstGeom prst="rect">
            <a:avLst/>
          </a:prstGeom>
          <a:noFill/>
          <a:ln/>
        </p:spPr>
        <p:txBody>
          <a:bodyPr wrap="none" rtlCol="0" anchor="t"/>
          <a:lstStyle/>
          <a:p>
            <a:pPr indent="0" marL="0">
              <a:lnSpc>
                <a:spcPts val="1960"/>
              </a:lnSpc>
              <a:buNone/>
            </a:pPr>
            <a:r>
              <a:rPr lang="en-US" sz="1225" dirty="0">
                <a:solidFill>
                  <a:srgbClr val="272525"/>
                </a:solidFill>
                <a:latin typeface="Eudoxus Sans" pitchFamily="34" charset="0"/>
                <a:ea typeface="Eudoxus Sans" pitchFamily="34" charset="-122"/>
                <a:cs typeface="Eudoxus Sans" pitchFamily="34" charset="-120"/>
              </a:rPr>
              <a:t>    </a:t>
            </a:r>
            <a:pPr indent="0" marL="0">
              <a:lnSpc>
                <a:spcPts val="1960"/>
              </a:lnSpc>
              <a:buNone/>
            </a:pPr>
            <a:r>
              <a:rPr lang="en-US" sz="1225" b="1" dirty="0">
                <a:solidFill>
                  <a:srgbClr val="1F7135"/>
                </a:solidFill>
                <a:latin typeface="Eudoxus Sans" pitchFamily="34" charset="0"/>
                <a:ea typeface="Eudoxus Sans" pitchFamily="34" charset="-122"/>
                <a:cs typeface="Eudoxus Sans" pitchFamily="34" charset="-120"/>
              </a:rPr>
              <a:t>SELECT * FROM employee</a:t>
            </a:r>
            <a:endParaRPr lang="en-US" sz="1225" dirty="0"/>
          </a:p>
        </p:txBody>
      </p:sp>
      <p:sp>
        <p:nvSpPr>
          <p:cNvPr id="9" name="Text 5"/>
          <p:cNvSpPr/>
          <p:nvPr/>
        </p:nvSpPr>
        <p:spPr>
          <a:xfrm>
            <a:off x="3621167" y="1838682"/>
            <a:ext cx="7388066" cy="248722"/>
          </a:xfrm>
          <a:prstGeom prst="rect">
            <a:avLst/>
          </a:prstGeom>
          <a:noFill/>
          <a:ln/>
        </p:spPr>
        <p:txBody>
          <a:bodyPr wrap="none" rtlCol="0" anchor="t"/>
          <a:lstStyle/>
          <a:p>
            <a:pPr indent="0" marL="0">
              <a:lnSpc>
                <a:spcPts val="1960"/>
              </a:lnSpc>
              <a:buNone/>
            </a:pPr>
            <a:r>
              <a:rPr lang="en-US" sz="1225" b="1" dirty="0">
                <a:solidFill>
                  <a:srgbClr val="1F7135"/>
                </a:solidFill>
                <a:latin typeface="Eudoxus Sans" pitchFamily="34" charset="0"/>
                <a:ea typeface="Eudoxus Sans" pitchFamily="34" charset="-122"/>
                <a:cs typeface="Eudoxus Sans" pitchFamily="34" charset="-120"/>
              </a:rPr>
              <a:t>     ORDER BY levels desc</a:t>
            </a:r>
            <a:endParaRPr lang="en-US" sz="1225" dirty="0"/>
          </a:p>
        </p:txBody>
      </p:sp>
      <p:pic>
        <p:nvPicPr>
          <p:cNvPr id="10" name="Image 2" descr="preencoded.png">    </p:cNvPr>
          <p:cNvPicPr>
            <a:picLocks noChangeAspect="1"/>
          </p:cNvPicPr>
          <p:nvPr/>
        </p:nvPicPr>
        <p:blipFill>
          <a:blip r:embed="rId3"/>
          <a:stretch>
            <a:fillRect/>
          </a:stretch>
        </p:blipFill>
        <p:spPr>
          <a:xfrm>
            <a:off x="3621167" y="2262307"/>
            <a:ext cx="7388066" cy="1331595"/>
          </a:xfrm>
          <a:prstGeom prst="rect">
            <a:avLst/>
          </a:prstGeom>
        </p:spPr>
      </p:pic>
      <p:sp>
        <p:nvSpPr>
          <p:cNvPr id="11" name="Text 6"/>
          <p:cNvSpPr/>
          <p:nvPr/>
        </p:nvSpPr>
        <p:spPr>
          <a:xfrm>
            <a:off x="3621167" y="3768804"/>
            <a:ext cx="7388066" cy="248722"/>
          </a:xfrm>
          <a:prstGeom prst="rect">
            <a:avLst/>
          </a:prstGeom>
          <a:noFill/>
          <a:ln/>
        </p:spPr>
        <p:txBody>
          <a:bodyPr wrap="none" rtlCol="0" anchor="t"/>
          <a:lstStyle/>
          <a:p>
            <a:pPr indent="0" marL="0">
              <a:lnSpc>
                <a:spcPts val="1960"/>
              </a:lnSpc>
              <a:buNone/>
            </a:pPr>
            <a:r>
              <a:rPr lang="en-US" sz="1225" dirty="0">
                <a:solidFill>
                  <a:srgbClr val="272525"/>
                </a:solidFill>
                <a:highlight>
                  <a:srgbClr val="F9D933"/>
                </a:highlight>
                <a:latin typeface="Eudoxus Sans" pitchFamily="34" charset="0"/>
                <a:ea typeface="Eudoxus Sans" pitchFamily="34" charset="-122"/>
                <a:cs typeface="Eudoxus Sans" pitchFamily="34" charset="-120"/>
              </a:rPr>
              <a:t>2.Which country have the most invoices ? </a:t>
            </a:r>
            <a:endParaRPr lang="en-US" sz="1225" dirty="0"/>
          </a:p>
        </p:txBody>
      </p:sp>
      <p:sp>
        <p:nvSpPr>
          <p:cNvPr id="12" name="Text 7"/>
          <p:cNvSpPr/>
          <p:nvPr/>
        </p:nvSpPr>
        <p:spPr>
          <a:xfrm>
            <a:off x="3621167" y="4192429"/>
            <a:ext cx="7388066" cy="248722"/>
          </a:xfrm>
          <a:prstGeom prst="rect">
            <a:avLst/>
          </a:prstGeom>
          <a:noFill/>
          <a:ln/>
        </p:spPr>
        <p:txBody>
          <a:bodyPr wrap="none" rtlCol="0" anchor="t"/>
          <a:lstStyle/>
          <a:p>
            <a:pPr indent="0" marL="0">
              <a:lnSpc>
                <a:spcPts val="1960"/>
              </a:lnSpc>
              <a:buNone/>
            </a:pPr>
            <a:r>
              <a:rPr lang="en-US" sz="1225" i="1" dirty="0">
                <a:solidFill>
                  <a:srgbClr val="272525"/>
                </a:solidFill>
                <a:latin typeface="Eudoxus Sans" pitchFamily="34" charset="0"/>
                <a:ea typeface="Eudoxus Sans" pitchFamily="34" charset="-122"/>
                <a:cs typeface="Eudoxus Sans" pitchFamily="34" charset="-120"/>
              </a:rPr>
              <a:t>     </a:t>
            </a:r>
            <a:pPr indent="0" marL="0">
              <a:lnSpc>
                <a:spcPts val="1960"/>
              </a:lnSpc>
              <a:buNone/>
            </a:pPr>
            <a:r>
              <a:rPr lang="en-US" sz="1225" b="1" i="1" dirty="0">
                <a:solidFill>
                  <a:srgbClr val="1F7135"/>
                </a:solidFill>
                <a:latin typeface="Eudoxus Sans" pitchFamily="34" charset="0"/>
                <a:ea typeface="Eudoxus Sans" pitchFamily="34" charset="-122"/>
                <a:cs typeface="Eudoxus Sans" pitchFamily="34" charset="-120"/>
              </a:rPr>
              <a:t>SELECT COUNT(</a:t>
            </a:r>
            <a:pPr indent="0" marL="0">
              <a:lnSpc>
                <a:spcPts val="1960"/>
              </a:lnSpc>
              <a:buNone/>
            </a:pPr>
            <a:r>
              <a:rPr lang="en-US" sz="1225" dirty="0">
                <a:solidFill>
                  <a:srgbClr val="272525"/>
                </a:solidFill>
                <a:latin typeface="Eudoxus Sans" pitchFamily="34" charset="0"/>
                <a:ea typeface="Eudoxus Sans" pitchFamily="34" charset="-122"/>
                <a:cs typeface="Eudoxus Sans" pitchFamily="34" charset="-120"/>
              </a:rPr>
              <a:t>) as c,</a:t>
            </a:r>
            <a:endParaRPr lang="en-US" sz="1225" dirty="0"/>
          </a:p>
        </p:txBody>
      </p:sp>
      <p:sp>
        <p:nvSpPr>
          <p:cNvPr id="13" name="Text 8"/>
          <p:cNvSpPr/>
          <p:nvPr/>
        </p:nvSpPr>
        <p:spPr>
          <a:xfrm>
            <a:off x="3621167" y="4616053"/>
            <a:ext cx="7388066" cy="248722"/>
          </a:xfrm>
          <a:prstGeom prst="rect">
            <a:avLst/>
          </a:prstGeom>
          <a:noFill/>
          <a:ln/>
        </p:spPr>
        <p:txBody>
          <a:bodyPr wrap="none" rtlCol="0" anchor="t"/>
          <a:lstStyle/>
          <a:p>
            <a:pPr indent="0" marL="0">
              <a:lnSpc>
                <a:spcPts val="1960"/>
              </a:lnSpc>
              <a:buNone/>
            </a:pPr>
            <a:r>
              <a:rPr lang="en-US" sz="1225" b="1" dirty="0">
                <a:solidFill>
                  <a:srgbClr val="1F7135"/>
                </a:solidFill>
                <a:latin typeface="Eudoxus Sans" pitchFamily="34" charset="0"/>
                <a:ea typeface="Eudoxus Sans" pitchFamily="34" charset="-122"/>
                <a:cs typeface="Eudoxus Sans" pitchFamily="34" charset="-120"/>
              </a:rPr>
              <a:t>      billing_country  FROM invoice    </a:t>
            </a:r>
            <a:endParaRPr lang="en-US" sz="1225" dirty="0"/>
          </a:p>
        </p:txBody>
      </p:sp>
      <p:sp>
        <p:nvSpPr>
          <p:cNvPr id="14" name="Text 9"/>
          <p:cNvSpPr/>
          <p:nvPr/>
        </p:nvSpPr>
        <p:spPr>
          <a:xfrm>
            <a:off x="3621167" y="5039678"/>
            <a:ext cx="7388066" cy="248722"/>
          </a:xfrm>
          <a:prstGeom prst="rect">
            <a:avLst/>
          </a:prstGeom>
          <a:noFill/>
          <a:ln/>
        </p:spPr>
        <p:txBody>
          <a:bodyPr wrap="none" rtlCol="0" anchor="t"/>
          <a:lstStyle/>
          <a:p>
            <a:pPr indent="0" marL="0">
              <a:lnSpc>
                <a:spcPts val="1960"/>
              </a:lnSpc>
              <a:buNone/>
            </a:pPr>
            <a:r>
              <a:rPr lang="en-US" sz="1225" b="1" dirty="0">
                <a:solidFill>
                  <a:srgbClr val="1F7135"/>
                </a:solidFill>
                <a:latin typeface="Eudoxus Sans" pitchFamily="34" charset="0"/>
                <a:ea typeface="Eudoxus Sans" pitchFamily="34" charset="-122"/>
                <a:cs typeface="Eudoxus Sans" pitchFamily="34" charset="-120"/>
              </a:rPr>
              <a:t>      GROUP BY billing_country </a:t>
            </a:r>
            <a:endParaRPr lang="en-US" sz="1225" dirty="0"/>
          </a:p>
        </p:txBody>
      </p:sp>
      <p:sp>
        <p:nvSpPr>
          <p:cNvPr id="15" name="Text 10"/>
          <p:cNvSpPr/>
          <p:nvPr/>
        </p:nvSpPr>
        <p:spPr>
          <a:xfrm>
            <a:off x="3621167" y="5463302"/>
            <a:ext cx="7388066" cy="248722"/>
          </a:xfrm>
          <a:prstGeom prst="rect">
            <a:avLst/>
          </a:prstGeom>
          <a:noFill/>
          <a:ln/>
        </p:spPr>
        <p:txBody>
          <a:bodyPr wrap="none" rtlCol="0" anchor="t"/>
          <a:lstStyle/>
          <a:p>
            <a:pPr indent="0" marL="0">
              <a:lnSpc>
                <a:spcPts val="1960"/>
              </a:lnSpc>
              <a:buNone/>
            </a:pPr>
            <a:r>
              <a:rPr lang="en-US" sz="1225" b="1" dirty="0">
                <a:solidFill>
                  <a:srgbClr val="1F7135"/>
                </a:solidFill>
                <a:latin typeface="Eudoxus Sans" pitchFamily="34" charset="0"/>
                <a:ea typeface="Eudoxus Sans" pitchFamily="34" charset="-122"/>
                <a:cs typeface="Eudoxus Sans" pitchFamily="34" charset="-120"/>
              </a:rPr>
              <a:t>       ORDER BY c desc</a:t>
            </a:r>
            <a:endParaRPr lang="en-US" sz="1225" dirty="0"/>
          </a:p>
        </p:txBody>
      </p:sp>
      <p:pic>
        <p:nvPicPr>
          <p:cNvPr id="16" name="Image 3" descr="preencoded.png">    </p:cNvPr>
          <p:cNvPicPr>
            <a:picLocks noChangeAspect="1"/>
          </p:cNvPicPr>
          <p:nvPr/>
        </p:nvPicPr>
        <p:blipFill>
          <a:blip r:embed="rId4"/>
          <a:stretch>
            <a:fillRect/>
          </a:stretch>
        </p:blipFill>
        <p:spPr>
          <a:xfrm>
            <a:off x="3621167" y="5886926"/>
            <a:ext cx="4242673" cy="4160401"/>
          </a:xfrm>
          <a:prstGeom prst="rect">
            <a:avLst/>
          </a:prstGeom>
        </p:spPr>
      </p:pic>
      <p:sp>
        <p:nvSpPr>
          <p:cNvPr id="17" name="Text 11"/>
          <p:cNvSpPr/>
          <p:nvPr/>
        </p:nvSpPr>
        <p:spPr>
          <a:xfrm>
            <a:off x="3621167" y="10222230"/>
            <a:ext cx="7388066" cy="248722"/>
          </a:xfrm>
          <a:prstGeom prst="rect">
            <a:avLst/>
          </a:prstGeom>
          <a:noFill/>
          <a:ln/>
        </p:spPr>
        <p:txBody>
          <a:bodyPr wrap="none" rtlCol="0" anchor="t"/>
          <a:lstStyle/>
          <a:p>
            <a:pPr indent="0" marL="0">
              <a:lnSpc>
                <a:spcPts val="1960"/>
              </a:lnSpc>
              <a:buNone/>
            </a:pPr>
            <a:r>
              <a:rPr lang="en-US" sz="1225" dirty="0">
                <a:solidFill>
                  <a:srgbClr val="272525"/>
                </a:solidFill>
                <a:highlight>
                  <a:srgbClr val="F9D933"/>
                </a:highlight>
                <a:latin typeface="Eudoxus Sans" pitchFamily="34" charset="0"/>
                <a:ea typeface="Eudoxus Sans" pitchFamily="34" charset="-122"/>
                <a:cs typeface="Eudoxus Sans" pitchFamily="34" charset="-120"/>
              </a:rPr>
              <a:t>3.What are top 3 of total invoices ? </a:t>
            </a:r>
            <a:endParaRPr lang="en-US" sz="1225" dirty="0"/>
          </a:p>
        </p:txBody>
      </p:sp>
      <p:sp>
        <p:nvSpPr>
          <p:cNvPr id="18" name="Text 12"/>
          <p:cNvSpPr/>
          <p:nvPr/>
        </p:nvSpPr>
        <p:spPr>
          <a:xfrm>
            <a:off x="3621167" y="10645854"/>
            <a:ext cx="7388066" cy="248722"/>
          </a:xfrm>
          <a:prstGeom prst="rect">
            <a:avLst/>
          </a:prstGeom>
          <a:noFill/>
          <a:ln/>
        </p:spPr>
        <p:txBody>
          <a:bodyPr wrap="none" rtlCol="0" anchor="t"/>
          <a:lstStyle/>
          <a:p>
            <a:pPr indent="0" marL="0">
              <a:lnSpc>
                <a:spcPts val="1960"/>
              </a:lnSpc>
              <a:buNone/>
            </a:pPr>
            <a:r>
              <a:rPr lang="en-US" sz="1225" dirty="0">
                <a:solidFill>
                  <a:srgbClr val="272525"/>
                </a:solidFill>
                <a:latin typeface="Eudoxus Sans" pitchFamily="34" charset="0"/>
                <a:ea typeface="Eudoxus Sans" pitchFamily="34" charset="-122"/>
                <a:cs typeface="Eudoxus Sans" pitchFamily="34" charset="-120"/>
              </a:rPr>
              <a:t>     </a:t>
            </a:r>
            <a:pPr indent="0" marL="0">
              <a:lnSpc>
                <a:spcPts val="1960"/>
              </a:lnSpc>
              <a:buNone/>
            </a:pPr>
            <a:r>
              <a:rPr lang="en-US" sz="1225" b="1" dirty="0">
                <a:solidFill>
                  <a:srgbClr val="1F7135"/>
                </a:solidFill>
                <a:latin typeface="Eudoxus Sans" pitchFamily="34" charset="0"/>
                <a:ea typeface="Eudoxus Sans" pitchFamily="34" charset="-122"/>
                <a:cs typeface="Eudoxus Sans" pitchFamily="34" charset="-120"/>
              </a:rPr>
              <a:t>SELECT Top 3 * FROM invoice</a:t>
            </a:r>
            <a:endParaRPr lang="en-US" sz="1225" dirty="0"/>
          </a:p>
        </p:txBody>
      </p:sp>
      <p:sp>
        <p:nvSpPr>
          <p:cNvPr id="19" name="Text 13"/>
          <p:cNvSpPr/>
          <p:nvPr/>
        </p:nvSpPr>
        <p:spPr>
          <a:xfrm>
            <a:off x="3621167" y="11069479"/>
            <a:ext cx="7388066" cy="248722"/>
          </a:xfrm>
          <a:prstGeom prst="rect">
            <a:avLst/>
          </a:prstGeom>
          <a:noFill/>
          <a:ln/>
        </p:spPr>
        <p:txBody>
          <a:bodyPr wrap="none" rtlCol="0" anchor="t"/>
          <a:lstStyle/>
          <a:p>
            <a:pPr indent="0" marL="0">
              <a:lnSpc>
                <a:spcPts val="1960"/>
              </a:lnSpc>
              <a:buNone/>
            </a:pPr>
            <a:r>
              <a:rPr lang="en-US" sz="1225" b="1" dirty="0">
                <a:solidFill>
                  <a:srgbClr val="1F7135"/>
                </a:solidFill>
                <a:latin typeface="Eudoxus Sans" pitchFamily="34" charset="0"/>
                <a:ea typeface="Eudoxus Sans" pitchFamily="34" charset="-122"/>
                <a:cs typeface="Eudoxus Sans" pitchFamily="34" charset="-120"/>
              </a:rPr>
              <a:t>      ORDER BY total desc</a:t>
            </a:r>
            <a:endParaRPr lang="en-US" sz="1225" dirty="0"/>
          </a:p>
        </p:txBody>
      </p:sp>
      <p:pic>
        <p:nvPicPr>
          <p:cNvPr id="20" name="Image 4" descr="preencoded.png">    </p:cNvPr>
          <p:cNvPicPr>
            <a:picLocks noChangeAspect="1"/>
          </p:cNvPicPr>
          <p:nvPr/>
        </p:nvPicPr>
        <p:blipFill>
          <a:blip r:embed="rId5"/>
          <a:stretch>
            <a:fillRect/>
          </a:stretch>
        </p:blipFill>
        <p:spPr>
          <a:xfrm>
            <a:off x="3621167" y="11493103"/>
            <a:ext cx="7388066" cy="1025128"/>
          </a:xfrm>
          <a:prstGeom prst="rect">
            <a:avLst/>
          </a:prstGeom>
        </p:spPr>
      </p:pic>
      <p:sp>
        <p:nvSpPr>
          <p:cNvPr id="21" name="Text 14"/>
          <p:cNvSpPr/>
          <p:nvPr/>
        </p:nvSpPr>
        <p:spPr>
          <a:xfrm>
            <a:off x="3621167" y="12693134"/>
            <a:ext cx="7388066" cy="746165"/>
          </a:xfrm>
          <a:prstGeom prst="rect">
            <a:avLst/>
          </a:prstGeom>
          <a:noFill/>
          <a:ln/>
        </p:spPr>
        <p:txBody>
          <a:bodyPr wrap="square" rtlCol="0" anchor="t"/>
          <a:lstStyle/>
          <a:p>
            <a:pPr indent="0" marL="0">
              <a:lnSpc>
                <a:spcPts val="1960"/>
              </a:lnSpc>
              <a:buNone/>
            </a:pPr>
            <a:r>
              <a:rPr lang="en-US" sz="1225" dirty="0">
                <a:solidFill>
                  <a:srgbClr val="272525"/>
                </a:solidFill>
                <a:highlight>
                  <a:srgbClr val="F9D933"/>
                </a:highlight>
                <a:latin typeface="Eudoxus Sans" pitchFamily="34" charset="0"/>
                <a:ea typeface="Eudoxus Sans" pitchFamily="34" charset="-122"/>
                <a:cs typeface="Eudoxus Sans" pitchFamily="34" charset="-120"/>
              </a:rPr>
              <a:t>4.which city has the best customers? We would like to throw a promotional Music Festival in the city we made the most money. Write a query that returns one city that has the highest sum of invoice totals. Return both the city name and sum of all invoice total</a:t>
            </a:r>
            <a:pPr indent="0" marL="0">
              <a:lnSpc>
                <a:spcPts val="1960"/>
              </a:lnSpc>
              <a:buNone/>
            </a:pPr>
            <a:r>
              <a:rPr lang="en-US" sz="1225" dirty="0">
                <a:solidFill>
                  <a:srgbClr val="272525"/>
                </a:solidFill>
                <a:latin typeface="Eudoxus Sans" pitchFamily="34" charset="0"/>
                <a:ea typeface="Eudoxus Sans" pitchFamily="34" charset="-122"/>
                <a:cs typeface="Eudoxus Sans" pitchFamily="34" charset="-120"/>
              </a:rPr>
              <a:t> .</a:t>
            </a:r>
            <a:endParaRPr lang="en-US" sz="1225" dirty="0"/>
          </a:p>
        </p:txBody>
      </p:sp>
      <p:sp>
        <p:nvSpPr>
          <p:cNvPr id="22" name="Text 15"/>
          <p:cNvSpPr/>
          <p:nvPr/>
        </p:nvSpPr>
        <p:spPr>
          <a:xfrm>
            <a:off x="3621167" y="13614202"/>
            <a:ext cx="7388066" cy="248722"/>
          </a:xfrm>
          <a:prstGeom prst="rect">
            <a:avLst/>
          </a:prstGeom>
          <a:noFill/>
          <a:ln/>
        </p:spPr>
        <p:txBody>
          <a:bodyPr wrap="none" rtlCol="0" anchor="t"/>
          <a:lstStyle/>
          <a:p>
            <a:pPr indent="0" marL="0">
              <a:lnSpc>
                <a:spcPts val="1960"/>
              </a:lnSpc>
              <a:buNone/>
            </a:pPr>
            <a:r>
              <a:rPr lang="en-US" sz="1225" b="1" dirty="0">
                <a:solidFill>
                  <a:srgbClr val="1F7135"/>
                </a:solidFill>
                <a:latin typeface="Eudoxus Sans" pitchFamily="34" charset="0"/>
                <a:ea typeface="Eudoxus Sans" pitchFamily="34" charset="-122"/>
                <a:cs typeface="Eudoxus Sans" pitchFamily="34" charset="-120"/>
              </a:rPr>
              <a:t>     SELECT SUM(total) as invoice_total, billing_city FROM invoice </a:t>
            </a:r>
            <a:endParaRPr lang="en-US" sz="1225" dirty="0"/>
          </a:p>
        </p:txBody>
      </p:sp>
      <p:sp>
        <p:nvSpPr>
          <p:cNvPr id="23" name="Text 16"/>
          <p:cNvSpPr/>
          <p:nvPr/>
        </p:nvSpPr>
        <p:spPr>
          <a:xfrm>
            <a:off x="3621167" y="14037826"/>
            <a:ext cx="7388066" cy="248722"/>
          </a:xfrm>
          <a:prstGeom prst="rect">
            <a:avLst/>
          </a:prstGeom>
          <a:noFill/>
          <a:ln/>
        </p:spPr>
        <p:txBody>
          <a:bodyPr wrap="none" rtlCol="0" anchor="t"/>
          <a:lstStyle/>
          <a:p>
            <a:pPr indent="0" marL="0">
              <a:lnSpc>
                <a:spcPts val="1960"/>
              </a:lnSpc>
              <a:buNone/>
            </a:pPr>
            <a:r>
              <a:rPr lang="en-US" sz="1225" b="1" dirty="0">
                <a:solidFill>
                  <a:srgbClr val="1F7135"/>
                </a:solidFill>
                <a:latin typeface="Eudoxus Sans" pitchFamily="34" charset="0"/>
                <a:ea typeface="Eudoxus Sans" pitchFamily="34" charset="-122"/>
                <a:cs typeface="Eudoxus Sans" pitchFamily="34" charset="-120"/>
              </a:rPr>
              <a:t>     GROUP BY billing_city </a:t>
            </a:r>
            <a:endParaRPr lang="en-US" sz="1225" dirty="0"/>
          </a:p>
        </p:txBody>
      </p:sp>
      <p:sp>
        <p:nvSpPr>
          <p:cNvPr id="24" name="Text 17"/>
          <p:cNvSpPr/>
          <p:nvPr/>
        </p:nvSpPr>
        <p:spPr>
          <a:xfrm>
            <a:off x="3621167" y="14461450"/>
            <a:ext cx="7388066" cy="248722"/>
          </a:xfrm>
          <a:prstGeom prst="rect">
            <a:avLst/>
          </a:prstGeom>
          <a:noFill/>
          <a:ln/>
        </p:spPr>
        <p:txBody>
          <a:bodyPr wrap="none" rtlCol="0" anchor="t"/>
          <a:lstStyle/>
          <a:p>
            <a:pPr indent="0" marL="0">
              <a:lnSpc>
                <a:spcPts val="1960"/>
              </a:lnSpc>
              <a:buNone/>
            </a:pPr>
            <a:r>
              <a:rPr lang="en-US" sz="1225" b="1" dirty="0">
                <a:solidFill>
                  <a:srgbClr val="1F7135"/>
                </a:solidFill>
                <a:latin typeface="Eudoxus Sans" pitchFamily="34" charset="0"/>
                <a:ea typeface="Eudoxus Sans" pitchFamily="34" charset="-122"/>
                <a:cs typeface="Eudoxus Sans" pitchFamily="34" charset="-120"/>
              </a:rPr>
              <a:t>     ORDER BY invoice_total desc</a:t>
            </a:r>
            <a:endParaRPr lang="en-US" sz="1225" dirty="0"/>
          </a:p>
        </p:txBody>
      </p:sp>
      <p:pic>
        <p:nvPicPr>
          <p:cNvPr id="25" name="Image 5" descr="preencoded.png">    </p:cNvPr>
          <p:cNvPicPr>
            <a:picLocks noChangeAspect="1"/>
          </p:cNvPicPr>
          <p:nvPr/>
        </p:nvPicPr>
        <p:blipFill>
          <a:blip r:embed="rId6"/>
          <a:stretch>
            <a:fillRect/>
          </a:stretch>
        </p:blipFill>
        <p:spPr>
          <a:xfrm>
            <a:off x="3621167" y="14885075"/>
            <a:ext cx="6100524" cy="5283756"/>
          </a:xfrm>
          <a:prstGeom prst="rect">
            <a:avLst/>
          </a:prstGeom>
        </p:spPr>
      </p:pic>
      <p:sp>
        <p:nvSpPr>
          <p:cNvPr id="26" name="Text 18"/>
          <p:cNvSpPr/>
          <p:nvPr/>
        </p:nvSpPr>
        <p:spPr>
          <a:xfrm>
            <a:off x="3621167" y="20343733"/>
            <a:ext cx="7388066" cy="497443"/>
          </a:xfrm>
          <a:prstGeom prst="rect">
            <a:avLst/>
          </a:prstGeom>
          <a:noFill/>
          <a:ln/>
        </p:spPr>
        <p:txBody>
          <a:bodyPr wrap="square" rtlCol="0" anchor="t"/>
          <a:lstStyle/>
          <a:p>
            <a:pPr indent="0" marL="0">
              <a:lnSpc>
                <a:spcPts val="1960"/>
              </a:lnSpc>
              <a:buNone/>
            </a:pPr>
            <a:r>
              <a:rPr lang="en-US" sz="1225" dirty="0">
                <a:solidFill>
                  <a:srgbClr val="272525"/>
                </a:solidFill>
                <a:highlight>
                  <a:srgbClr val="F9D933"/>
                </a:highlight>
                <a:latin typeface="Eudoxus Sans" pitchFamily="34" charset="0"/>
                <a:ea typeface="Eudoxus Sans" pitchFamily="34" charset="-122"/>
                <a:cs typeface="Eudoxus Sans" pitchFamily="34" charset="-120"/>
              </a:rPr>
              <a:t>5.Who is the best customer? The Customer who has spent the most money will be decelared the best customer Write a query that returns the person who has spent the most money. </a:t>
            </a:r>
            <a:endParaRPr lang="en-US" sz="1225" dirty="0"/>
          </a:p>
        </p:txBody>
      </p:sp>
      <p:sp>
        <p:nvSpPr>
          <p:cNvPr id="27" name="Text 19"/>
          <p:cNvSpPr/>
          <p:nvPr/>
        </p:nvSpPr>
        <p:spPr>
          <a:xfrm>
            <a:off x="3621167" y="21016079"/>
            <a:ext cx="7388066" cy="248722"/>
          </a:xfrm>
          <a:prstGeom prst="rect">
            <a:avLst/>
          </a:prstGeom>
          <a:noFill/>
          <a:ln/>
        </p:spPr>
        <p:txBody>
          <a:bodyPr wrap="none" rtlCol="0" anchor="t"/>
          <a:lstStyle/>
          <a:p>
            <a:pPr indent="0" marL="0">
              <a:lnSpc>
                <a:spcPts val="1960"/>
              </a:lnSpc>
              <a:buNone/>
            </a:pPr>
            <a:r>
              <a:rPr lang="en-US" sz="1225" dirty="0">
                <a:solidFill>
                  <a:srgbClr val="272525"/>
                </a:solidFill>
                <a:latin typeface="Eudoxus Sans" pitchFamily="34" charset="0"/>
                <a:ea typeface="Eudoxus Sans" pitchFamily="34" charset="-122"/>
                <a:cs typeface="Eudoxus Sans" pitchFamily="34" charset="-120"/>
              </a:rPr>
              <a:t>    </a:t>
            </a:r>
            <a:pPr indent="0" marL="0">
              <a:lnSpc>
                <a:spcPts val="1960"/>
              </a:lnSpc>
              <a:buNone/>
            </a:pPr>
            <a:r>
              <a:rPr lang="en-US" sz="1225" b="1" dirty="0">
                <a:solidFill>
                  <a:srgbClr val="1F7135"/>
                </a:solidFill>
                <a:latin typeface="Eudoxus Sans" pitchFamily="34" charset="0"/>
                <a:ea typeface="Eudoxus Sans" pitchFamily="34" charset="-122"/>
                <a:cs typeface="Eudoxus Sans" pitchFamily="34" charset="-120"/>
              </a:rPr>
              <a:t>SELECT Top 1 customer.customer_id, first_name, last_name, SUM(total) AS total_spending </a:t>
            </a:r>
            <a:endParaRPr lang="en-US" sz="1225" dirty="0"/>
          </a:p>
        </p:txBody>
      </p:sp>
      <p:sp>
        <p:nvSpPr>
          <p:cNvPr id="28" name="Text 20"/>
          <p:cNvSpPr/>
          <p:nvPr/>
        </p:nvSpPr>
        <p:spPr>
          <a:xfrm>
            <a:off x="3621167" y="21439703"/>
            <a:ext cx="7388066" cy="248722"/>
          </a:xfrm>
          <a:prstGeom prst="rect">
            <a:avLst/>
          </a:prstGeom>
          <a:noFill/>
          <a:ln/>
        </p:spPr>
        <p:txBody>
          <a:bodyPr wrap="none" rtlCol="0" anchor="t"/>
          <a:lstStyle/>
          <a:p>
            <a:pPr indent="0" marL="0">
              <a:lnSpc>
                <a:spcPts val="1960"/>
              </a:lnSpc>
              <a:buNone/>
            </a:pPr>
            <a:r>
              <a:rPr lang="en-US" sz="1225" b="1" dirty="0">
                <a:solidFill>
                  <a:srgbClr val="1F7135"/>
                </a:solidFill>
                <a:latin typeface="Eudoxus Sans" pitchFamily="34" charset="0"/>
                <a:ea typeface="Eudoxus Sans" pitchFamily="34" charset="-122"/>
                <a:cs typeface="Eudoxus Sans" pitchFamily="34" charset="-120"/>
              </a:rPr>
              <a:t>     FROM customer JOIN invoice ON customer.customer_id = invoice.customer_id </a:t>
            </a:r>
            <a:endParaRPr lang="en-US" sz="1225" dirty="0"/>
          </a:p>
        </p:txBody>
      </p:sp>
      <p:sp>
        <p:nvSpPr>
          <p:cNvPr id="29" name="Text 21"/>
          <p:cNvSpPr/>
          <p:nvPr/>
        </p:nvSpPr>
        <p:spPr>
          <a:xfrm>
            <a:off x="3621167" y="21863328"/>
            <a:ext cx="7388066" cy="248722"/>
          </a:xfrm>
          <a:prstGeom prst="rect">
            <a:avLst/>
          </a:prstGeom>
          <a:noFill/>
          <a:ln/>
        </p:spPr>
        <p:txBody>
          <a:bodyPr wrap="none" rtlCol="0" anchor="t"/>
          <a:lstStyle/>
          <a:p>
            <a:pPr indent="0" marL="0">
              <a:lnSpc>
                <a:spcPts val="1960"/>
              </a:lnSpc>
              <a:buNone/>
            </a:pPr>
            <a:r>
              <a:rPr lang="en-US" sz="1225" b="1" dirty="0">
                <a:solidFill>
                  <a:srgbClr val="1F7135"/>
                </a:solidFill>
                <a:latin typeface="Eudoxus Sans" pitchFamily="34" charset="0"/>
                <a:ea typeface="Eudoxus Sans" pitchFamily="34" charset="-122"/>
                <a:cs typeface="Eudoxus Sans" pitchFamily="34" charset="-120"/>
              </a:rPr>
              <a:t>     GROUP BY customer.customer_id, first_name, last_name </a:t>
            </a:r>
            <a:endParaRPr lang="en-US" sz="1225" dirty="0"/>
          </a:p>
        </p:txBody>
      </p:sp>
      <p:sp>
        <p:nvSpPr>
          <p:cNvPr id="30" name="Text 22"/>
          <p:cNvSpPr/>
          <p:nvPr/>
        </p:nvSpPr>
        <p:spPr>
          <a:xfrm>
            <a:off x="3621167" y="22286952"/>
            <a:ext cx="7388066" cy="248722"/>
          </a:xfrm>
          <a:prstGeom prst="rect">
            <a:avLst/>
          </a:prstGeom>
          <a:noFill/>
          <a:ln/>
        </p:spPr>
        <p:txBody>
          <a:bodyPr wrap="none" rtlCol="0" anchor="t"/>
          <a:lstStyle/>
          <a:p>
            <a:pPr indent="0" marL="0">
              <a:lnSpc>
                <a:spcPts val="1960"/>
              </a:lnSpc>
              <a:buNone/>
            </a:pPr>
            <a:r>
              <a:rPr lang="en-US" sz="1225" b="1" dirty="0">
                <a:solidFill>
                  <a:srgbClr val="1F7135"/>
                </a:solidFill>
                <a:latin typeface="Eudoxus Sans" pitchFamily="34" charset="0"/>
                <a:ea typeface="Eudoxus Sans" pitchFamily="34" charset="-122"/>
                <a:cs typeface="Eudoxus Sans" pitchFamily="34" charset="-120"/>
              </a:rPr>
              <a:t>      ORDER BY total_spending DESC</a:t>
            </a:r>
            <a:endParaRPr lang="en-US" sz="1225" dirty="0"/>
          </a:p>
        </p:txBody>
      </p:sp>
      <p:pic>
        <p:nvPicPr>
          <p:cNvPr id="31" name="Image 6" descr="preencoded.png">    </p:cNvPr>
          <p:cNvPicPr>
            <a:picLocks noChangeAspect="1"/>
          </p:cNvPicPr>
          <p:nvPr/>
        </p:nvPicPr>
        <p:blipFill>
          <a:blip r:embed="rId7"/>
          <a:stretch>
            <a:fillRect/>
          </a:stretch>
        </p:blipFill>
        <p:spPr>
          <a:xfrm>
            <a:off x="3621167" y="22710577"/>
            <a:ext cx="6345912" cy="1222891"/>
          </a:xfrm>
          <a:prstGeom prst="rect">
            <a:avLst/>
          </a:prstGeom>
        </p:spPr>
      </p:pic>
      <p:pic>
        <p:nvPicPr>
          <p:cNvPr id="32" name="Image 7" descr="preencoded.png">
            <a:hlinkClick r:id="rId9" tooltip=""/>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21329809"/>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10972800" y="0"/>
            <a:ext cx="3657600" cy="21329809"/>
          </a:xfrm>
          <a:prstGeom prst="rect">
            <a:avLst/>
          </a:prstGeom>
        </p:spPr>
      </p:pic>
      <p:sp>
        <p:nvSpPr>
          <p:cNvPr id="5" name="Text 1"/>
          <p:cNvSpPr/>
          <p:nvPr/>
        </p:nvSpPr>
        <p:spPr>
          <a:xfrm>
            <a:off x="1792367" y="427673"/>
            <a:ext cx="3870960" cy="388858"/>
          </a:xfrm>
          <a:prstGeom prst="rect">
            <a:avLst/>
          </a:prstGeom>
          <a:noFill/>
          <a:ln/>
        </p:spPr>
        <p:txBody>
          <a:bodyPr wrap="none" rtlCol="0" anchor="t"/>
          <a:lstStyle/>
          <a:p>
            <a:pPr indent="0" marL="0">
              <a:lnSpc>
                <a:spcPts val="3062"/>
              </a:lnSpc>
              <a:buNone/>
            </a:pPr>
            <a:r>
              <a:rPr lang="en-US" sz="2449" b="1" dirty="0">
                <a:solidFill>
                  <a:srgbClr val="204C8E"/>
                </a:solidFill>
                <a:latin typeface="p22-mackinac-pro" pitchFamily="34" charset="0"/>
                <a:ea typeface="p22-mackinac-pro" pitchFamily="34" charset="-122"/>
                <a:cs typeface="p22-mackinac-pro" pitchFamily="34" charset="-120"/>
              </a:rPr>
              <a:t>/* Moderate type query */</a:t>
            </a:r>
            <a:endParaRPr lang="en-US" sz="2449" dirty="0"/>
          </a:p>
        </p:txBody>
      </p:sp>
      <p:sp>
        <p:nvSpPr>
          <p:cNvPr id="6" name="Text 2"/>
          <p:cNvSpPr/>
          <p:nvPr/>
        </p:nvSpPr>
        <p:spPr>
          <a:xfrm>
            <a:off x="1792367" y="991433"/>
            <a:ext cx="7388066" cy="497443"/>
          </a:xfrm>
          <a:prstGeom prst="rect">
            <a:avLst/>
          </a:prstGeom>
          <a:noFill/>
          <a:ln/>
        </p:spPr>
        <p:txBody>
          <a:bodyPr wrap="square" rtlCol="0" anchor="t"/>
          <a:lstStyle/>
          <a:p>
            <a:pPr indent="0" marL="0">
              <a:lnSpc>
                <a:spcPts val="1960"/>
              </a:lnSpc>
              <a:buNone/>
            </a:pPr>
            <a:r>
              <a:rPr lang="en-US" sz="1225" dirty="0">
                <a:solidFill>
                  <a:srgbClr val="272525"/>
                </a:solidFill>
                <a:highlight>
                  <a:srgbClr val="F9D933"/>
                </a:highlight>
                <a:latin typeface="Eudoxus Sans" pitchFamily="34" charset="0"/>
                <a:ea typeface="Eudoxus Sans" pitchFamily="34" charset="-122"/>
                <a:cs typeface="Eudoxus Sans" pitchFamily="34" charset="-120"/>
              </a:rPr>
              <a:t>1.Write query to return the email, first name, last name, &amp; Genre of all Rock Music listeners. Return your list ordered alphabetically by email starting with A </a:t>
            </a:r>
            <a:endParaRPr lang="en-US" sz="1225" dirty="0"/>
          </a:p>
        </p:txBody>
      </p:sp>
      <p:sp>
        <p:nvSpPr>
          <p:cNvPr id="7" name="Text 3"/>
          <p:cNvSpPr/>
          <p:nvPr/>
        </p:nvSpPr>
        <p:spPr>
          <a:xfrm>
            <a:off x="1792367" y="1663779"/>
            <a:ext cx="7388066" cy="248722"/>
          </a:xfrm>
          <a:prstGeom prst="rect">
            <a:avLst/>
          </a:prstGeom>
          <a:noFill/>
          <a:ln/>
        </p:spPr>
        <p:txBody>
          <a:bodyPr wrap="none" rtlCol="0" anchor="t"/>
          <a:lstStyle/>
          <a:p>
            <a:pPr indent="0" marL="0">
              <a:lnSpc>
                <a:spcPts val="1960"/>
              </a:lnSpc>
              <a:buNone/>
            </a:pPr>
            <a:r>
              <a:rPr lang="en-US" sz="1225" dirty="0">
                <a:solidFill>
                  <a:srgbClr val="272525"/>
                </a:solidFill>
                <a:latin typeface="Eudoxus Sans" pitchFamily="34" charset="0"/>
                <a:ea typeface="Eudoxus Sans" pitchFamily="34" charset="-122"/>
                <a:cs typeface="Eudoxus Sans" pitchFamily="34" charset="-120"/>
              </a:rPr>
              <a:t>         </a:t>
            </a:r>
            <a:pPr indent="0" marL="0">
              <a:lnSpc>
                <a:spcPts val="1960"/>
              </a:lnSpc>
              <a:buNone/>
            </a:pPr>
            <a:r>
              <a:rPr lang="en-US" sz="1225" b="1" dirty="0">
                <a:solidFill>
                  <a:srgbClr val="1F7135"/>
                </a:solidFill>
                <a:latin typeface="Eudoxus Sans" pitchFamily="34" charset="0"/>
                <a:ea typeface="Eudoxus Sans" pitchFamily="34" charset="-122"/>
                <a:cs typeface="Eudoxus Sans" pitchFamily="34" charset="-120"/>
              </a:rPr>
              <a:t>SELECT DISTINCT email,first_name,last_name FROM customer </a:t>
            </a:r>
            <a:endParaRPr lang="en-US" sz="1225" dirty="0"/>
          </a:p>
        </p:txBody>
      </p:sp>
      <p:sp>
        <p:nvSpPr>
          <p:cNvPr id="8" name="Text 4"/>
          <p:cNvSpPr/>
          <p:nvPr/>
        </p:nvSpPr>
        <p:spPr>
          <a:xfrm>
            <a:off x="1792367" y="2087404"/>
            <a:ext cx="7388066" cy="248722"/>
          </a:xfrm>
          <a:prstGeom prst="rect">
            <a:avLst/>
          </a:prstGeom>
          <a:noFill/>
          <a:ln/>
        </p:spPr>
        <p:txBody>
          <a:bodyPr wrap="none" rtlCol="0" anchor="t"/>
          <a:lstStyle/>
          <a:p>
            <a:pPr indent="0" marL="0">
              <a:lnSpc>
                <a:spcPts val="1960"/>
              </a:lnSpc>
              <a:buNone/>
            </a:pPr>
            <a:r>
              <a:rPr lang="en-US" sz="1225" b="1" dirty="0">
                <a:solidFill>
                  <a:srgbClr val="1F7135"/>
                </a:solidFill>
                <a:latin typeface="Eudoxus Sans" pitchFamily="34" charset="0"/>
                <a:ea typeface="Eudoxus Sans" pitchFamily="34" charset="-122"/>
                <a:cs typeface="Eudoxus Sans" pitchFamily="34" charset="-120"/>
              </a:rPr>
              <a:t>         JOIN invoice ON customer.customer_id = invoice.customer_id </a:t>
            </a:r>
            <a:endParaRPr lang="en-US" sz="1225" dirty="0"/>
          </a:p>
        </p:txBody>
      </p:sp>
      <p:sp>
        <p:nvSpPr>
          <p:cNvPr id="9" name="Text 5"/>
          <p:cNvSpPr/>
          <p:nvPr/>
        </p:nvSpPr>
        <p:spPr>
          <a:xfrm>
            <a:off x="1792367" y="2511028"/>
            <a:ext cx="7388066" cy="248722"/>
          </a:xfrm>
          <a:prstGeom prst="rect">
            <a:avLst/>
          </a:prstGeom>
          <a:noFill/>
          <a:ln/>
        </p:spPr>
        <p:txBody>
          <a:bodyPr wrap="none" rtlCol="0" anchor="t"/>
          <a:lstStyle/>
          <a:p>
            <a:pPr indent="0" marL="0">
              <a:lnSpc>
                <a:spcPts val="1960"/>
              </a:lnSpc>
              <a:buNone/>
            </a:pPr>
            <a:r>
              <a:rPr lang="en-US" sz="1225" b="1" dirty="0">
                <a:solidFill>
                  <a:srgbClr val="1F7135"/>
                </a:solidFill>
                <a:latin typeface="Eudoxus Sans" pitchFamily="34" charset="0"/>
                <a:ea typeface="Eudoxus Sans" pitchFamily="34" charset="-122"/>
                <a:cs typeface="Eudoxus Sans" pitchFamily="34" charset="-120"/>
              </a:rPr>
              <a:t>         JOIN invoice_line ON invoice.invoice_id = invoice_line.invoice_id    </a:t>
            </a:r>
            <a:endParaRPr lang="en-US" sz="1225" dirty="0"/>
          </a:p>
        </p:txBody>
      </p:sp>
      <p:sp>
        <p:nvSpPr>
          <p:cNvPr id="10" name="Text 6"/>
          <p:cNvSpPr/>
          <p:nvPr/>
        </p:nvSpPr>
        <p:spPr>
          <a:xfrm>
            <a:off x="1792367" y="2934653"/>
            <a:ext cx="7388066" cy="248722"/>
          </a:xfrm>
          <a:prstGeom prst="rect">
            <a:avLst/>
          </a:prstGeom>
          <a:noFill/>
          <a:ln/>
        </p:spPr>
        <p:txBody>
          <a:bodyPr wrap="none" rtlCol="0" anchor="t"/>
          <a:lstStyle/>
          <a:p>
            <a:pPr indent="0" marL="0">
              <a:lnSpc>
                <a:spcPts val="1960"/>
              </a:lnSpc>
              <a:buNone/>
            </a:pPr>
            <a:r>
              <a:rPr lang="en-US" sz="1225" b="1" dirty="0">
                <a:solidFill>
                  <a:srgbClr val="1F7135"/>
                </a:solidFill>
                <a:latin typeface="Eudoxus Sans" pitchFamily="34" charset="0"/>
                <a:ea typeface="Eudoxus Sans" pitchFamily="34" charset="-122"/>
                <a:cs typeface="Eudoxus Sans" pitchFamily="34" charset="-120"/>
              </a:rPr>
              <a:t>         WHERE track_id IN</a:t>
            </a:r>
            <a:endParaRPr lang="en-US" sz="1225" dirty="0"/>
          </a:p>
        </p:txBody>
      </p:sp>
      <p:sp>
        <p:nvSpPr>
          <p:cNvPr id="11" name="Text 7"/>
          <p:cNvSpPr/>
          <p:nvPr/>
        </p:nvSpPr>
        <p:spPr>
          <a:xfrm>
            <a:off x="1792367" y="3358277"/>
            <a:ext cx="7388066" cy="248722"/>
          </a:xfrm>
          <a:prstGeom prst="rect">
            <a:avLst/>
          </a:prstGeom>
          <a:noFill/>
          <a:ln/>
        </p:spPr>
        <p:txBody>
          <a:bodyPr wrap="none" rtlCol="0" anchor="t"/>
          <a:lstStyle/>
          <a:p>
            <a:pPr indent="0" marL="0">
              <a:lnSpc>
                <a:spcPts val="1960"/>
              </a:lnSpc>
              <a:buNone/>
            </a:pPr>
            <a:r>
              <a:rPr lang="en-US" sz="1225" b="1" dirty="0">
                <a:solidFill>
                  <a:srgbClr val="1F7135"/>
                </a:solidFill>
                <a:latin typeface="Eudoxus Sans" pitchFamily="34" charset="0"/>
                <a:ea typeface="Eudoxus Sans" pitchFamily="34" charset="-122"/>
                <a:cs typeface="Eudoxus Sans" pitchFamily="34" charset="-120"/>
              </a:rPr>
              <a:t>                        ( SELECT track_id FROM track </a:t>
            </a:r>
            <a:endParaRPr lang="en-US" sz="1225" dirty="0"/>
          </a:p>
        </p:txBody>
      </p:sp>
      <p:sp>
        <p:nvSpPr>
          <p:cNvPr id="12" name="Text 8"/>
          <p:cNvSpPr/>
          <p:nvPr/>
        </p:nvSpPr>
        <p:spPr>
          <a:xfrm>
            <a:off x="1792367" y="3781901"/>
            <a:ext cx="7388066" cy="248722"/>
          </a:xfrm>
          <a:prstGeom prst="rect">
            <a:avLst/>
          </a:prstGeom>
          <a:noFill/>
          <a:ln/>
        </p:spPr>
        <p:txBody>
          <a:bodyPr wrap="none" rtlCol="0" anchor="t"/>
          <a:lstStyle/>
          <a:p>
            <a:pPr indent="0" marL="0">
              <a:lnSpc>
                <a:spcPts val="1960"/>
              </a:lnSpc>
              <a:buNone/>
            </a:pPr>
            <a:r>
              <a:rPr lang="en-US" sz="1225" b="1" dirty="0">
                <a:solidFill>
                  <a:srgbClr val="1F7135"/>
                </a:solidFill>
                <a:latin typeface="Eudoxus Sans" pitchFamily="34" charset="0"/>
                <a:ea typeface="Eudoxus Sans" pitchFamily="34" charset="-122"/>
                <a:cs typeface="Eudoxus Sans" pitchFamily="34" charset="-120"/>
              </a:rPr>
              <a:t>         JOIN genre on track.genre_id = genre.genre_id</a:t>
            </a:r>
            <a:endParaRPr lang="en-US" sz="1225" dirty="0"/>
          </a:p>
        </p:txBody>
      </p:sp>
      <p:sp>
        <p:nvSpPr>
          <p:cNvPr id="13" name="Text 9"/>
          <p:cNvSpPr/>
          <p:nvPr/>
        </p:nvSpPr>
        <p:spPr>
          <a:xfrm>
            <a:off x="1792367" y="4205526"/>
            <a:ext cx="7388066" cy="248722"/>
          </a:xfrm>
          <a:prstGeom prst="rect">
            <a:avLst/>
          </a:prstGeom>
          <a:noFill/>
          <a:ln/>
        </p:spPr>
        <p:txBody>
          <a:bodyPr wrap="none" rtlCol="0" anchor="t"/>
          <a:lstStyle/>
          <a:p>
            <a:pPr indent="0" marL="0">
              <a:lnSpc>
                <a:spcPts val="1960"/>
              </a:lnSpc>
              <a:buNone/>
            </a:pPr>
            <a:r>
              <a:rPr lang="en-US" sz="1225" b="1" dirty="0">
                <a:solidFill>
                  <a:srgbClr val="1F7135"/>
                </a:solidFill>
                <a:latin typeface="Eudoxus Sans" pitchFamily="34" charset="0"/>
                <a:ea typeface="Eudoxus Sans" pitchFamily="34" charset="-122"/>
                <a:cs typeface="Eudoxus Sans" pitchFamily="34" charset="-120"/>
              </a:rPr>
              <a:t>         WHERE genre.name LIKE 'Rock' ) ORDER BY email;</a:t>
            </a:r>
            <a:endParaRPr lang="en-US" sz="1225" dirty="0"/>
          </a:p>
        </p:txBody>
      </p:sp>
      <p:sp>
        <p:nvSpPr>
          <p:cNvPr id="14" name="Text 10"/>
          <p:cNvSpPr/>
          <p:nvPr/>
        </p:nvSpPr>
        <p:spPr>
          <a:xfrm>
            <a:off x="1792367" y="4629150"/>
            <a:ext cx="7388066" cy="497443"/>
          </a:xfrm>
          <a:prstGeom prst="rect">
            <a:avLst/>
          </a:prstGeom>
          <a:noFill/>
          <a:ln/>
        </p:spPr>
        <p:txBody>
          <a:bodyPr wrap="square" rtlCol="0" anchor="t"/>
          <a:lstStyle/>
          <a:p>
            <a:pPr indent="0" marL="0">
              <a:lnSpc>
                <a:spcPts val="1960"/>
              </a:lnSpc>
              <a:buNone/>
            </a:pPr>
            <a:r>
              <a:rPr lang="en-US" sz="1225" dirty="0">
                <a:solidFill>
                  <a:srgbClr val="272525"/>
                </a:solidFill>
                <a:highlight>
                  <a:srgbClr val="F9D933"/>
                </a:highlight>
                <a:latin typeface="Eudoxus Sans" pitchFamily="34" charset="0"/>
                <a:ea typeface="Eudoxus Sans" pitchFamily="34" charset="-122"/>
                <a:cs typeface="Eudoxus Sans" pitchFamily="34" charset="-120"/>
              </a:rPr>
              <a:t>2.Let's invite the artists who have written the most rock music in our dataset. Write a query that returns the Artist name and total track count of the top 10 rock bands. </a:t>
            </a:r>
            <a:endParaRPr lang="en-US" sz="1225" dirty="0"/>
          </a:p>
        </p:txBody>
      </p:sp>
      <p:sp>
        <p:nvSpPr>
          <p:cNvPr id="15" name="Text 11"/>
          <p:cNvSpPr/>
          <p:nvPr/>
        </p:nvSpPr>
        <p:spPr>
          <a:xfrm>
            <a:off x="1792367" y="5301496"/>
            <a:ext cx="7388066" cy="248722"/>
          </a:xfrm>
          <a:prstGeom prst="rect">
            <a:avLst/>
          </a:prstGeom>
          <a:noFill/>
          <a:ln/>
        </p:spPr>
        <p:txBody>
          <a:bodyPr wrap="none" rtlCol="0" anchor="t"/>
          <a:lstStyle/>
          <a:p>
            <a:pPr indent="0" marL="0">
              <a:lnSpc>
                <a:spcPts val="1960"/>
              </a:lnSpc>
              <a:buNone/>
            </a:pPr>
            <a:r>
              <a:rPr lang="en-US" sz="1225" dirty="0">
                <a:solidFill>
                  <a:srgbClr val="272525"/>
                </a:solidFill>
                <a:latin typeface="Eudoxus Sans" pitchFamily="34" charset="0"/>
                <a:ea typeface="Eudoxus Sans" pitchFamily="34" charset="-122"/>
                <a:cs typeface="Eudoxus Sans" pitchFamily="34" charset="-120"/>
              </a:rPr>
              <a:t>      </a:t>
            </a:r>
            <a:pPr indent="0" marL="0">
              <a:lnSpc>
                <a:spcPts val="1960"/>
              </a:lnSpc>
              <a:buNone/>
            </a:pPr>
            <a:r>
              <a:rPr lang="en-US" sz="1225" b="1" dirty="0">
                <a:solidFill>
                  <a:srgbClr val="1F7135"/>
                </a:solidFill>
                <a:latin typeface="Eudoxus Sans" pitchFamily="34" charset="0"/>
                <a:ea typeface="Eudoxus Sans" pitchFamily="34" charset="-122"/>
                <a:cs typeface="Eudoxus Sans" pitchFamily="34" charset="-120"/>
              </a:rPr>
              <a:t>SELECT TOP 10 artist.artist_id, artist.name,COUNT(track.track_id)</a:t>
            </a:r>
            <a:endParaRPr lang="en-US" sz="1225" dirty="0"/>
          </a:p>
        </p:txBody>
      </p:sp>
      <p:sp>
        <p:nvSpPr>
          <p:cNvPr id="16" name="Text 12"/>
          <p:cNvSpPr/>
          <p:nvPr/>
        </p:nvSpPr>
        <p:spPr>
          <a:xfrm>
            <a:off x="1792367" y="5725120"/>
            <a:ext cx="7388066" cy="248722"/>
          </a:xfrm>
          <a:prstGeom prst="rect">
            <a:avLst/>
          </a:prstGeom>
          <a:noFill/>
          <a:ln/>
        </p:spPr>
        <p:txBody>
          <a:bodyPr wrap="none" rtlCol="0" anchor="t"/>
          <a:lstStyle/>
          <a:p>
            <a:pPr indent="0" marL="0">
              <a:lnSpc>
                <a:spcPts val="1960"/>
              </a:lnSpc>
              <a:buNone/>
            </a:pPr>
            <a:r>
              <a:rPr lang="en-US" sz="1225" b="1" dirty="0">
                <a:solidFill>
                  <a:srgbClr val="1F7135"/>
                </a:solidFill>
                <a:latin typeface="Eudoxus Sans" pitchFamily="34" charset="0"/>
                <a:ea typeface="Eudoxus Sans" pitchFamily="34" charset="-122"/>
                <a:cs typeface="Eudoxus Sans" pitchFamily="34" charset="-120"/>
              </a:rPr>
              <a:t>      AS    number_of_songs FROM track </a:t>
            </a:r>
            <a:endParaRPr lang="en-US" sz="1225" dirty="0"/>
          </a:p>
        </p:txBody>
      </p:sp>
      <p:sp>
        <p:nvSpPr>
          <p:cNvPr id="17" name="Text 13"/>
          <p:cNvSpPr/>
          <p:nvPr/>
        </p:nvSpPr>
        <p:spPr>
          <a:xfrm>
            <a:off x="1792367" y="6148745"/>
            <a:ext cx="7388066" cy="248722"/>
          </a:xfrm>
          <a:prstGeom prst="rect">
            <a:avLst/>
          </a:prstGeom>
          <a:noFill/>
          <a:ln/>
        </p:spPr>
        <p:txBody>
          <a:bodyPr wrap="none" rtlCol="0" anchor="t"/>
          <a:lstStyle/>
          <a:p>
            <a:pPr indent="0" marL="0">
              <a:lnSpc>
                <a:spcPts val="1960"/>
              </a:lnSpc>
              <a:buNone/>
            </a:pPr>
            <a:r>
              <a:rPr lang="en-US" sz="1225" b="1" dirty="0">
                <a:solidFill>
                  <a:srgbClr val="1F7135"/>
                </a:solidFill>
                <a:latin typeface="Eudoxus Sans" pitchFamily="34" charset="0"/>
                <a:ea typeface="Eudoxus Sans" pitchFamily="34" charset="-122"/>
                <a:cs typeface="Eudoxus Sans" pitchFamily="34" charset="-120"/>
              </a:rPr>
              <a:t>      JOIN album ON album.album_id = track.album_id </a:t>
            </a:r>
            <a:endParaRPr lang="en-US" sz="1225" dirty="0"/>
          </a:p>
        </p:txBody>
      </p:sp>
      <p:sp>
        <p:nvSpPr>
          <p:cNvPr id="18" name="Text 14"/>
          <p:cNvSpPr/>
          <p:nvPr/>
        </p:nvSpPr>
        <p:spPr>
          <a:xfrm>
            <a:off x="1792367" y="6572369"/>
            <a:ext cx="7388066" cy="248722"/>
          </a:xfrm>
          <a:prstGeom prst="rect">
            <a:avLst/>
          </a:prstGeom>
          <a:noFill/>
          <a:ln/>
        </p:spPr>
        <p:txBody>
          <a:bodyPr wrap="none" rtlCol="0" anchor="t"/>
          <a:lstStyle/>
          <a:p>
            <a:pPr indent="0" marL="0">
              <a:lnSpc>
                <a:spcPts val="1960"/>
              </a:lnSpc>
              <a:buNone/>
            </a:pPr>
            <a:r>
              <a:rPr lang="en-US" sz="1225" b="1" dirty="0">
                <a:solidFill>
                  <a:srgbClr val="1F7135"/>
                </a:solidFill>
                <a:latin typeface="Eudoxus Sans" pitchFamily="34" charset="0"/>
                <a:ea typeface="Eudoxus Sans" pitchFamily="34" charset="-122"/>
                <a:cs typeface="Eudoxus Sans" pitchFamily="34" charset="-120"/>
              </a:rPr>
              <a:t>     JOIN artist ON artist.artist_id = album.artist_id </a:t>
            </a:r>
            <a:endParaRPr lang="en-US" sz="1225" dirty="0"/>
          </a:p>
        </p:txBody>
      </p:sp>
      <p:sp>
        <p:nvSpPr>
          <p:cNvPr id="19" name="Text 15"/>
          <p:cNvSpPr/>
          <p:nvPr/>
        </p:nvSpPr>
        <p:spPr>
          <a:xfrm>
            <a:off x="1792367" y="6995993"/>
            <a:ext cx="7388066" cy="248722"/>
          </a:xfrm>
          <a:prstGeom prst="rect">
            <a:avLst/>
          </a:prstGeom>
          <a:noFill/>
          <a:ln/>
        </p:spPr>
        <p:txBody>
          <a:bodyPr wrap="none" rtlCol="0" anchor="t"/>
          <a:lstStyle/>
          <a:p>
            <a:pPr indent="0" marL="0">
              <a:lnSpc>
                <a:spcPts val="1960"/>
              </a:lnSpc>
              <a:buNone/>
            </a:pPr>
            <a:r>
              <a:rPr lang="en-US" sz="1225" b="1" dirty="0">
                <a:solidFill>
                  <a:srgbClr val="1F7135"/>
                </a:solidFill>
                <a:latin typeface="Eudoxus Sans" pitchFamily="34" charset="0"/>
                <a:ea typeface="Eudoxus Sans" pitchFamily="34" charset="-122"/>
                <a:cs typeface="Eudoxus Sans" pitchFamily="34" charset="-120"/>
              </a:rPr>
              <a:t>     JOIN genre ON genre.genre_id = track.genre_id </a:t>
            </a:r>
            <a:endParaRPr lang="en-US" sz="1225" dirty="0"/>
          </a:p>
        </p:txBody>
      </p:sp>
      <p:sp>
        <p:nvSpPr>
          <p:cNvPr id="20" name="Text 16"/>
          <p:cNvSpPr/>
          <p:nvPr/>
        </p:nvSpPr>
        <p:spPr>
          <a:xfrm>
            <a:off x="1792367" y="7419618"/>
            <a:ext cx="7388066" cy="248722"/>
          </a:xfrm>
          <a:prstGeom prst="rect">
            <a:avLst/>
          </a:prstGeom>
          <a:noFill/>
          <a:ln/>
        </p:spPr>
        <p:txBody>
          <a:bodyPr wrap="none" rtlCol="0" anchor="t"/>
          <a:lstStyle/>
          <a:p>
            <a:pPr indent="0" marL="0">
              <a:lnSpc>
                <a:spcPts val="1960"/>
              </a:lnSpc>
              <a:buNone/>
            </a:pPr>
            <a:r>
              <a:rPr lang="en-US" sz="1225" b="1" dirty="0">
                <a:solidFill>
                  <a:srgbClr val="1F7135"/>
                </a:solidFill>
                <a:latin typeface="Eudoxus Sans" pitchFamily="34" charset="0"/>
                <a:ea typeface="Eudoxus Sans" pitchFamily="34" charset="-122"/>
                <a:cs typeface="Eudoxus Sans" pitchFamily="34" charset="-120"/>
              </a:rPr>
              <a:t>     WHERE genre.name LIKE 'Rock' </a:t>
            </a:r>
            <a:endParaRPr lang="en-US" sz="1225" dirty="0"/>
          </a:p>
        </p:txBody>
      </p:sp>
      <p:sp>
        <p:nvSpPr>
          <p:cNvPr id="21" name="Text 17"/>
          <p:cNvSpPr/>
          <p:nvPr/>
        </p:nvSpPr>
        <p:spPr>
          <a:xfrm>
            <a:off x="1792367" y="7843242"/>
            <a:ext cx="7388066" cy="248722"/>
          </a:xfrm>
          <a:prstGeom prst="rect">
            <a:avLst/>
          </a:prstGeom>
          <a:noFill/>
          <a:ln/>
        </p:spPr>
        <p:txBody>
          <a:bodyPr wrap="none" rtlCol="0" anchor="t"/>
          <a:lstStyle/>
          <a:p>
            <a:pPr indent="0" marL="0">
              <a:lnSpc>
                <a:spcPts val="1960"/>
              </a:lnSpc>
              <a:buNone/>
            </a:pPr>
            <a:r>
              <a:rPr lang="en-US" sz="1225" b="1" dirty="0">
                <a:solidFill>
                  <a:srgbClr val="1F7135"/>
                </a:solidFill>
                <a:latin typeface="Eudoxus Sans" pitchFamily="34" charset="0"/>
                <a:ea typeface="Eudoxus Sans" pitchFamily="34" charset="-122"/>
                <a:cs typeface="Eudoxus Sans" pitchFamily="34" charset="-120"/>
              </a:rPr>
              <a:t>     GROUP BY artist.artist_id, artist.name</a:t>
            </a:r>
            <a:endParaRPr lang="en-US" sz="1225" dirty="0"/>
          </a:p>
        </p:txBody>
      </p:sp>
      <p:sp>
        <p:nvSpPr>
          <p:cNvPr id="22" name="Text 18"/>
          <p:cNvSpPr/>
          <p:nvPr/>
        </p:nvSpPr>
        <p:spPr>
          <a:xfrm>
            <a:off x="1792367" y="8266867"/>
            <a:ext cx="7388066" cy="248722"/>
          </a:xfrm>
          <a:prstGeom prst="rect">
            <a:avLst/>
          </a:prstGeom>
          <a:noFill/>
          <a:ln/>
        </p:spPr>
        <p:txBody>
          <a:bodyPr wrap="none" rtlCol="0" anchor="t"/>
          <a:lstStyle/>
          <a:p>
            <a:pPr indent="0" marL="0">
              <a:lnSpc>
                <a:spcPts val="1960"/>
              </a:lnSpc>
              <a:buNone/>
            </a:pPr>
            <a:r>
              <a:rPr lang="en-US" sz="1225" b="1" dirty="0">
                <a:solidFill>
                  <a:srgbClr val="1F7135"/>
                </a:solidFill>
                <a:latin typeface="Eudoxus Sans" pitchFamily="34" charset="0"/>
                <a:ea typeface="Eudoxus Sans" pitchFamily="34" charset="-122"/>
                <a:cs typeface="Eudoxus Sans" pitchFamily="34" charset="-120"/>
              </a:rPr>
              <a:t>     ORDER BY number_of_songs DESC</a:t>
            </a:r>
            <a:endParaRPr lang="en-US" sz="1225" dirty="0"/>
          </a:p>
        </p:txBody>
      </p:sp>
      <p:pic>
        <p:nvPicPr>
          <p:cNvPr id="23" name="Image 2" descr="preencoded.png">    </p:cNvPr>
          <p:cNvPicPr>
            <a:picLocks noChangeAspect="1"/>
          </p:cNvPicPr>
          <p:nvPr/>
        </p:nvPicPr>
        <p:blipFill>
          <a:blip r:embed="rId3"/>
          <a:stretch>
            <a:fillRect/>
          </a:stretch>
        </p:blipFill>
        <p:spPr>
          <a:xfrm>
            <a:off x="1792367" y="8690491"/>
            <a:ext cx="6345912" cy="3882866"/>
          </a:xfrm>
          <a:prstGeom prst="rect">
            <a:avLst/>
          </a:prstGeom>
        </p:spPr>
      </p:pic>
      <p:sp>
        <p:nvSpPr>
          <p:cNvPr id="24" name="Text 19"/>
          <p:cNvSpPr/>
          <p:nvPr/>
        </p:nvSpPr>
        <p:spPr>
          <a:xfrm>
            <a:off x="1792367" y="12748260"/>
            <a:ext cx="7388066" cy="497443"/>
          </a:xfrm>
          <a:prstGeom prst="rect">
            <a:avLst/>
          </a:prstGeom>
          <a:noFill/>
          <a:ln/>
        </p:spPr>
        <p:txBody>
          <a:bodyPr wrap="square" rtlCol="0" anchor="t"/>
          <a:lstStyle/>
          <a:p>
            <a:pPr indent="0" marL="0">
              <a:lnSpc>
                <a:spcPts val="1960"/>
              </a:lnSpc>
              <a:buNone/>
            </a:pPr>
            <a:r>
              <a:rPr lang="en-US" sz="1225" dirty="0">
                <a:solidFill>
                  <a:srgbClr val="272525"/>
                </a:solidFill>
                <a:highlight>
                  <a:srgbClr val="F9D933"/>
                </a:highlight>
                <a:latin typeface="Eudoxus Sans" pitchFamily="34" charset="0"/>
                <a:ea typeface="Eudoxus Sans" pitchFamily="34" charset="-122"/>
                <a:cs typeface="Eudoxus Sans" pitchFamily="34" charset="-120"/>
              </a:rPr>
              <a:t>3.Return all the track names that have a song length longer than the average song length. Return the Name and Milliseconds for each track. Order by the song length with the longest songs listed first. </a:t>
            </a:r>
            <a:endParaRPr lang="en-US" sz="1225" dirty="0"/>
          </a:p>
        </p:txBody>
      </p:sp>
      <p:sp>
        <p:nvSpPr>
          <p:cNvPr id="25" name="Text 20"/>
          <p:cNvSpPr/>
          <p:nvPr/>
        </p:nvSpPr>
        <p:spPr>
          <a:xfrm>
            <a:off x="1792367" y="13420606"/>
            <a:ext cx="7388066" cy="248722"/>
          </a:xfrm>
          <a:prstGeom prst="rect">
            <a:avLst/>
          </a:prstGeom>
          <a:noFill/>
          <a:ln/>
        </p:spPr>
        <p:txBody>
          <a:bodyPr wrap="none" rtlCol="0" anchor="t"/>
          <a:lstStyle/>
          <a:p>
            <a:pPr indent="0" marL="0">
              <a:lnSpc>
                <a:spcPts val="1960"/>
              </a:lnSpc>
              <a:buNone/>
            </a:pPr>
            <a:r>
              <a:rPr lang="en-US" sz="1225" b="1" dirty="0">
                <a:solidFill>
                  <a:srgbClr val="1F7135"/>
                </a:solidFill>
                <a:latin typeface="Eudoxus Sans" pitchFamily="34" charset="0"/>
                <a:ea typeface="Eudoxus Sans" pitchFamily="34" charset="-122"/>
                <a:cs typeface="Eudoxus Sans" pitchFamily="34" charset="-120"/>
              </a:rPr>
              <a:t>SELECT name, milliseconds FROM track </a:t>
            </a:r>
            <a:endParaRPr lang="en-US" sz="1225" dirty="0"/>
          </a:p>
        </p:txBody>
      </p:sp>
      <p:sp>
        <p:nvSpPr>
          <p:cNvPr id="26" name="Text 21"/>
          <p:cNvSpPr/>
          <p:nvPr/>
        </p:nvSpPr>
        <p:spPr>
          <a:xfrm>
            <a:off x="1792367" y="13844230"/>
            <a:ext cx="7388066" cy="248722"/>
          </a:xfrm>
          <a:prstGeom prst="rect">
            <a:avLst/>
          </a:prstGeom>
          <a:noFill/>
          <a:ln/>
        </p:spPr>
        <p:txBody>
          <a:bodyPr wrap="none" rtlCol="0" anchor="t"/>
          <a:lstStyle/>
          <a:p>
            <a:pPr indent="0" marL="0">
              <a:lnSpc>
                <a:spcPts val="1960"/>
              </a:lnSpc>
              <a:buNone/>
            </a:pPr>
            <a:r>
              <a:rPr lang="en-US" sz="1225" b="1" dirty="0">
                <a:solidFill>
                  <a:srgbClr val="1F7135"/>
                </a:solidFill>
                <a:latin typeface="Eudoxus Sans" pitchFamily="34" charset="0"/>
                <a:ea typeface="Eudoxus Sans" pitchFamily="34" charset="-122"/>
                <a:cs typeface="Eudoxus Sans" pitchFamily="34" charset="-120"/>
              </a:rPr>
              <a:t>WHERE milliseconds &gt; ( SELECT AVG(milliseconds)</a:t>
            </a:r>
            <a:endParaRPr lang="en-US" sz="1225" dirty="0"/>
          </a:p>
        </p:txBody>
      </p:sp>
      <p:sp>
        <p:nvSpPr>
          <p:cNvPr id="27" name="Text 22"/>
          <p:cNvSpPr/>
          <p:nvPr/>
        </p:nvSpPr>
        <p:spPr>
          <a:xfrm>
            <a:off x="1792367" y="14267855"/>
            <a:ext cx="7388066" cy="248722"/>
          </a:xfrm>
          <a:prstGeom prst="rect">
            <a:avLst/>
          </a:prstGeom>
          <a:noFill/>
          <a:ln/>
        </p:spPr>
        <p:txBody>
          <a:bodyPr wrap="none" rtlCol="0" anchor="t"/>
          <a:lstStyle/>
          <a:p>
            <a:pPr indent="0" marL="0">
              <a:lnSpc>
                <a:spcPts val="1960"/>
              </a:lnSpc>
              <a:buNone/>
            </a:pPr>
            <a:r>
              <a:rPr lang="en-US" sz="1225" b="1" dirty="0">
                <a:solidFill>
                  <a:srgbClr val="1F7135"/>
                </a:solidFill>
                <a:latin typeface="Eudoxus Sans" pitchFamily="34" charset="0"/>
                <a:ea typeface="Eudoxus Sans" pitchFamily="34" charset="-122"/>
                <a:cs typeface="Eudoxus Sans" pitchFamily="34" charset="-120"/>
              </a:rPr>
              <a:t> AS avg_track_length FROM track ) </a:t>
            </a:r>
            <a:endParaRPr lang="en-US" sz="1225" dirty="0"/>
          </a:p>
        </p:txBody>
      </p:sp>
      <p:sp>
        <p:nvSpPr>
          <p:cNvPr id="28" name="Text 23"/>
          <p:cNvSpPr/>
          <p:nvPr/>
        </p:nvSpPr>
        <p:spPr>
          <a:xfrm>
            <a:off x="1792367" y="14691479"/>
            <a:ext cx="7388066" cy="248722"/>
          </a:xfrm>
          <a:prstGeom prst="rect">
            <a:avLst/>
          </a:prstGeom>
          <a:noFill/>
          <a:ln/>
        </p:spPr>
        <p:txBody>
          <a:bodyPr wrap="none" rtlCol="0" anchor="t"/>
          <a:lstStyle/>
          <a:p>
            <a:pPr indent="0" marL="0">
              <a:lnSpc>
                <a:spcPts val="1960"/>
              </a:lnSpc>
              <a:buNone/>
            </a:pPr>
            <a:r>
              <a:rPr lang="en-US" sz="1225" b="1" dirty="0">
                <a:solidFill>
                  <a:srgbClr val="1F7135"/>
                </a:solidFill>
                <a:latin typeface="Eudoxus Sans" pitchFamily="34" charset="0"/>
                <a:ea typeface="Eudoxus Sans" pitchFamily="34" charset="-122"/>
                <a:cs typeface="Eudoxus Sans" pitchFamily="34" charset="-120"/>
              </a:rPr>
              <a:t>ORDER BY milliseconds DESC;</a:t>
            </a:r>
            <a:endParaRPr lang="en-US" sz="1225" dirty="0"/>
          </a:p>
        </p:txBody>
      </p:sp>
      <p:pic>
        <p:nvPicPr>
          <p:cNvPr id="29" name="Image 3" descr="preencoded.png">    </p:cNvPr>
          <p:cNvPicPr>
            <a:picLocks noChangeAspect="1"/>
          </p:cNvPicPr>
          <p:nvPr/>
        </p:nvPicPr>
        <p:blipFill>
          <a:blip r:embed="rId4"/>
          <a:stretch>
            <a:fillRect/>
          </a:stretch>
        </p:blipFill>
        <p:spPr>
          <a:xfrm>
            <a:off x="1792367" y="15115103"/>
            <a:ext cx="6345912" cy="5787033"/>
          </a:xfrm>
          <a:prstGeom prst="rect">
            <a:avLst/>
          </a:prstGeom>
        </p:spPr>
      </p:pic>
      <p:pic>
        <p:nvPicPr>
          <p:cNvPr id="30"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43445311"/>
          </a:xfrm>
          <a:prstGeom prst="rect">
            <a:avLst/>
          </a:prstGeom>
          <a:solidFill>
            <a:srgbClr val="FFFFFF">
              <a:alpha val="75000"/>
            </a:srgbClr>
          </a:solidFill>
          <a:ln/>
        </p:spPr>
      </p:sp>
      <p:sp>
        <p:nvSpPr>
          <p:cNvPr id="4" name="Text 1"/>
          <p:cNvSpPr/>
          <p:nvPr/>
        </p:nvSpPr>
        <p:spPr>
          <a:xfrm>
            <a:off x="3621167" y="427673"/>
            <a:ext cx="3825240" cy="388858"/>
          </a:xfrm>
          <a:prstGeom prst="rect">
            <a:avLst/>
          </a:prstGeom>
          <a:noFill/>
          <a:ln/>
        </p:spPr>
        <p:txBody>
          <a:bodyPr wrap="none" rtlCol="0" anchor="t"/>
          <a:lstStyle/>
          <a:p>
            <a:pPr indent="0" marL="0">
              <a:lnSpc>
                <a:spcPts val="3062"/>
              </a:lnSpc>
              <a:buNone/>
            </a:pPr>
            <a:r>
              <a:rPr lang="en-US" sz="2449" b="1" dirty="0">
                <a:solidFill>
                  <a:srgbClr val="204C8E"/>
                </a:solidFill>
                <a:latin typeface="p22-mackinac-pro" pitchFamily="34" charset="0"/>
                <a:ea typeface="p22-mackinac-pro" pitchFamily="34" charset="-122"/>
                <a:cs typeface="p22-mackinac-pro" pitchFamily="34" charset="-120"/>
              </a:rPr>
              <a:t>/* Advance Type Query */</a:t>
            </a:r>
            <a:endParaRPr lang="en-US" sz="2449" dirty="0"/>
          </a:p>
        </p:txBody>
      </p:sp>
      <p:sp>
        <p:nvSpPr>
          <p:cNvPr id="5" name="Text 2"/>
          <p:cNvSpPr/>
          <p:nvPr/>
        </p:nvSpPr>
        <p:spPr>
          <a:xfrm>
            <a:off x="3621167" y="1127522"/>
            <a:ext cx="7388066" cy="497443"/>
          </a:xfrm>
          <a:prstGeom prst="rect">
            <a:avLst/>
          </a:prstGeom>
          <a:noFill/>
          <a:ln/>
        </p:spPr>
        <p:txBody>
          <a:bodyPr wrap="square" rtlCol="0" anchor="t"/>
          <a:lstStyle/>
          <a:p>
            <a:pPr indent="0" marL="0">
              <a:lnSpc>
                <a:spcPts val="1960"/>
              </a:lnSpc>
              <a:buNone/>
            </a:pPr>
            <a:r>
              <a:rPr lang="en-US" sz="1225" dirty="0">
                <a:solidFill>
                  <a:srgbClr val="272525"/>
                </a:solidFill>
                <a:highlight>
                  <a:srgbClr val="F9D933"/>
                </a:highlight>
                <a:latin typeface="Eudoxus Sans" pitchFamily="34" charset="0"/>
                <a:ea typeface="Eudoxus Sans" pitchFamily="34" charset="-122"/>
                <a:cs typeface="Eudoxus Sans" pitchFamily="34" charset="-120"/>
              </a:rPr>
              <a:t>1.Find how much amount spent by each customer on artists? Write a query to return customer name, artist name and total spent </a:t>
            </a:r>
            <a:endParaRPr lang="en-US" sz="1225" dirty="0"/>
          </a:p>
        </p:txBody>
      </p:sp>
      <p:sp>
        <p:nvSpPr>
          <p:cNvPr id="6" name="Text 3"/>
          <p:cNvSpPr/>
          <p:nvPr/>
        </p:nvSpPr>
        <p:spPr>
          <a:xfrm>
            <a:off x="3621167" y="1799868"/>
            <a:ext cx="7388066" cy="248722"/>
          </a:xfrm>
          <a:prstGeom prst="rect">
            <a:avLst/>
          </a:prstGeom>
          <a:noFill/>
          <a:ln/>
        </p:spPr>
        <p:txBody>
          <a:bodyPr wrap="none" rtlCol="0" anchor="t"/>
          <a:lstStyle/>
          <a:p>
            <a:pPr indent="0" marL="0">
              <a:lnSpc>
                <a:spcPts val="1960"/>
              </a:lnSpc>
              <a:buNone/>
            </a:pPr>
            <a:r>
              <a:rPr lang="en-US" sz="1225" dirty="0">
                <a:solidFill>
                  <a:srgbClr val="272525"/>
                </a:solidFill>
                <a:highlight>
                  <a:srgbClr val="F9D933"/>
                </a:highlight>
                <a:latin typeface="Eudoxus Sans" pitchFamily="34" charset="0"/>
                <a:ea typeface="Eudoxus Sans" pitchFamily="34" charset="-122"/>
                <a:cs typeface="Eudoxus Sans" pitchFamily="34" charset="-120"/>
              </a:rPr>
              <a:t>Steps to Solve:</a:t>
            </a:r>
            <a:endParaRPr lang="en-US" sz="1225" dirty="0"/>
          </a:p>
        </p:txBody>
      </p:sp>
      <p:sp>
        <p:nvSpPr>
          <p:cNvPr id="7" name="Text 4"/>
          <p:cNvSpPr/>
          <p:nvPr/>
        </p:nvSpPr>
        <p:spPr>
          <a:xfrm>
            <a:off x="3621167" y="2223492"/>
            <a:ext cx="7388066" cy="497443"/>
          </a:xfrm>
          <a:prstGeom prst="rect">
            <a:avLst/>
          </a:prstGeom>
          <a:noFill/>
          <a:ln/>
        </p:spPr>
        <p:txBody>
          <a:bodyPr wrap="square" rtlCol="0" anchor="t"/>
          <a:lstStyle/>
          <a:p>
            <a:pPr indent="0" marL="0">
              <a:lnSpc>
                <a:spcPts val="1960"/>
              </a:lnSpc>
              <a:buNone/>
            </a:pPr>
            <a:r>
              <a:rPr lang="en-US" sz="1225" dirty="0">
                <a:solidFill>
                  <a:srgbClr val="272525"/>
                </a:solidFill>
                <a:highlight>
                  <a:srgbClr val="F9D933"/>
                </a:highlight>
                <a:latin typeface="Eudoxus Sans" pitchFamily="34" charset="0"/>
                <a:ea typeface="Eudoxus Sans" pitchFamily="34" charset="-122"/>
                <a:cs typeface="Eudoxus Sans" pitchFamily="34" charset="-120"/>
              </a:rPr>
              <a:t> First, find which artist has earned the most according to the InvoiceLines. Now use this artist to find which customer spent the most on this artist. </a:t>
            </a:r>
            <a:endParaRPr lang="en-US" sz="1225" dirty="0"/>
          </a:p>
        </p:txBody>
      </p:sp>
      <p:sp>
        <p:nvSpPr>
          <p:cNvPr id="8" name="Text 5"/>
          <p:cNvSpPr/>
          <p:nvPr/>
        </p:nvSpPr>
        <p:spPr>
          <a:xfrm>
            <a:off x="3621167" y="2895838"/>
            <a:ext cx="7388066" cy="994886"/>
          </a:xfrm>
          <a:prstGeom prst="rect">
            <a:avLst/>
          </a:prstGeom>
          <a:noFill/>
          <a:ln/>
        </p:spPr>
        <p:txBody>
          <a:bodyPr wrap="square" rtlCol="0" anchor="t"/>
          <a:lstStyle/>
          <a:p>
            <a:pPr indent="0" marL="0">
              <a:lnSpc>
                <a:spcPts val="1960"/>
              </a:lnSpc>
              <a:buNone/>
            </a:pPr>
            <a:r>
              <a:rPr lang="en-US" sz="1225" dirty="0">
                <a:solidFill>
                  <a:srgbClr val="272525"/>
                </a:solidFill>
                <a:highlight>
                  <a:srgbClr val="F9D933"/>
                </a:highlight>
                <a:latin typeface="Eudoxus Sans" pitchFamily="34" charset="0"/>
                <a:ea typeface="Eudoxus Sans" pitchFamily="34" charset="-122"/>
                <a:cs typeface="Eudoxus Sans" pitchFamily="34" charset="-120"/>
              </a:rPr>
              <a:t>For this query, you will need to use the Invoice, InvoiceLine, Track, Customer, Album, and Artist tables. Note, this one is tricky because the Total spent in the Invoice table might not be on a single product, so you need to use the InvoiceLine table to find out how many of each product was purchased, and then multiply this by the price for each artist. </a:t>
            </a:r>
            <a:endParaRPr lang="en-US" sz="1225" dirty="0"/>
          </a:p>
        </p:txBody>
      </p:sp>
      <p:sp>
        <p:nvSpPr>
          <p:cNvPr id="9" name="Text 6"/>
          <p:cNvSpPr/>
          <p:nvPr/>
        </p:nvSpPr>
        <p:spPr>
          <a:xfrm>
            <a:off x="3621167" y="4065627"/>
            <a:ext cx="7388066" cy="746165"/>
          </a:xfrm>
          <a:prstGeom prst="rect">
            <a:avLst/>
          </a:prstGeom>
          <a:noFill/>
          <a:ln/>
        </p:spPr>
        <p:txBody>
          <a:bodyPr wrap="square" rtlCol="0" anchor="t"/>
          <a:lstStyle/>
          <a:p>
            <a:pPr indent="0" marL="0">
              <a:lnSpc>
                <a:spcPts val="1960"/>
              </a:lnSpc>
              <a:buNone/>
            </a:pPr>
            <a:r>
              <a:rPr lang="en-US" sz="1225" dirty="0">
                <a:solidFill>
                  <a:srgbClr val="272525"/>
                </a:solidFill>
                <a:latin typeface="Eudoxus Sans" pitchFamily="34" charset="0"/>
                <a:ea typeface="Eudoxus Sans" pitchFamily="34" charset="-122"/>
                <a:cs typeface="Eudoxus Sans" pitchFamily="34" charset="-120"/>
              </a:rPr>
              <a:t>WITH best_selling_artist AS ( SELECT TOP 1 artist.artist_id AS artist_id, artist.name AS artist_name, SUM(invoice_line.unit_price</a:t>
            </a:r>
            <a:pPr indent="0" marL="0">
              <a:lnSpc>
                <a:spcPts val="1960"/>
              </a:lnSpc>
              <a:buNone/>
            </a:pPr>
            <a:r>
              <a:rPr lang="en-US" sz="1225" b="1" i="1" dirty="0">
                <a:solidFill>
                  <a:srgbClr val="1F7135"/>
                </a:solidFill>
                <a:latin typeface="Eudoxus Sans" pitchFamily="34" charset="0"/>
                <a:ea typeface="Eudoxus Sans" pitchFamily="34" charset="-122"/>
                <a:cs typeface="Eudoxus Sans" pitchFamily="34" charset="-120"/>
              </a:rPr>
              <a:t>invoice_line.quantity) AS total_sales FROM invoice_line </a:t>
            </a:r>
            <a:endParaRPr lang="en-US" sz="1225" dirty="0"/>
          </a:p>
        </p:txBody>
      </p:sp>
      <p:sp>
        <p:nvSpPr>
          <p:cNvPr id="10" name="Text 7"/>
          <p:cNvSpPr/>
          <p:nvPr/>
        </p:nvSpPr>
        <p:spPr>
          <a:xfrm>
            <a:off x="3621167" y="4986695"/>
            <a:ext cx="7388066" cy="248722"/>
          </a:xfrm>
          <a:prstGeom prst="rect">
            <a:avLst/>
          </a:prstGeom>
          <a:noFill/>
          <a:ln/>
        </p:spPr>
        <p:txBody>
          <a:bodyPr wrap="none" rtlCol="0" anchor="t"/>
          <a:lstStyle/>
          <a:p>
            <a:pPr indent="0" marL="0">
              <a:lnSpc>
                <a:spcPts val="1960"/>
              </a:lnSpc>
              <a:buNone/>
            </a:pPr>
            <a:r>
              <a:rPr lang="en-US" sz="1225" b="1" i="1" dirty="0">
                <a:solidFill>
                  <a:srgbClr val="1F7135"/>
                </a:solidFill>
                <a:latin typeface="Eudoxus Sans" pitchFamily="34" charset="0"/>
                <a:ea typeface="Eudoxus Sans" pitchFamily="34" charset="-122"/>
                <a:cs typeface="Eudoxus Sans" pitchFamily="34" charset="-120"/>
              </a:rPr>
              <a:t>JOIN track ON track.track_id = invoice_line.track_id </a:t>
            </a:r>
            <a:endParaRPr lang="en-US" sz="1225" dirty="0"/>
          </a:p>
        </p:txBody>
      </p:sp>
      <p:sp>
        <p:nvSpPr>
          <p:cNvPr id="11" name="Text 8"/>
          <p:cNvSpPr/>
          <p:nvPr/>
        </p:nvSpPr>
        <p:spPr>
          <a:xfrm>
            <a:off x="3621167" y="5410319"/>
            <a:ext cx="7388066" cy="248722"/>
          </a:xfrm>
          <a:prstGeom prst="rect">
            <a:avLst/>
          </a:prstGeom>
          <a:noFill/>
          <a:ln/>
        </p:spPr>
        <p:txBody>
          <a:bodyPr wrap="none" rtlCol="0" anchor="t"/>
          <a:lstStyle/>
          <a:p>
            <a:pPr indent="0" marL="0">
              <a:lnSpc>
                <a:spcPts val="1960"/>
              </a:lnSpc>
              <a:buNone/>
            </a:pPr>
            <a:r>
              <a:rPr lang="en-US" sz="1225" b="1" i="1" dirty="0">
                <a:solidFill>
                  <a:srgbClr val="1F7135"/>
                </a:solidFill>
                <a:latin typeface="Eudoxus Sans" pitchFamily="34" charset="0"/>
                <a:ea typeface="Eudoxus Sans" pitchFamily="34" charset="-122"/>
                <a:cs typeface="Eudoxus Sans" pitchFamily="34" charset="-120"/>
              </a:rPr>
              <a:t>JOIN album ON album.album_id = track.album_id </a:t>
            </a:r>
            <a:endParaRPr lang="en-US" sz="1225" dirty="0"/>
          </a:p>
        </p:txBody>
      </p:sp>
      <p:sp>
        <p:nvSpPr>
          <p:cNvPr id="12" name="Text 9"/>
          <p:cNvSpPr/>
          <p:nvPr/>
        </p:nvSpPr>
        <p:spPr>
          <a:xfrm>
            <a:off x="3621167" y="5833943"/>
            <a:ext cx="7388066" cy="248722"/>
          </a:xfrm>
          <a:prstGeom prst="rect">
            <a:avLst/>
          </a:prstGeom>
          <a:noFill/>
          <a:ln/>
        </p:spPr>
        <p:txBody>
          <a:bodyPr wrap="none" rtlCol="0" anchor="t"/>
          <a:lstStyle/>
          <a:p>
            <a:pPr indent="0" marL="0">
              <a:lnSpc>
                <a:spcPts val="1960"/>
              </a:lnSpc>
              <a:buNone/>
            </a:pPr>
            <a:r>
              <a:rPr lang="en-US" sz="1225" b="1" i="1" dirty="0">
                <a:solidFill>
                  <a:srgbClr val="1F7135"/>
                </a:solidFill>
                <a:latin typeface="Eudoxus Sans" pitchFamily="34" charset="0"/>
                <a:ea typeface="Eudoxus Sans" pitchFamily="34" charset="-122"/>
                <a:cs typeface="Eudoxus Sans" pitchFamily="34" charset="-120"/>
              </a:rPr>
              <a:t>JOIN artist ON artist.artist_id = album.artist_id</a:t>
            </a:r>
            <a:endParaRPr lang="en-US" sz="1225" dirty="0"/>
          </a:p>
        </p:txBody>
      </p:sp>
      <p:sp>
        <p:nvSpPr>
          <p:cNvPr id="13" name="Text 10"/>
          <p:cNvSpPr/>
          <p:nvPr/>
        </p:nvSpPr>
        <p:spPr>
          <a:xfrm>
            <a:off x="3621167" y="6257568"/>
            <a:ext cx="7388066" cy="248722"/>
          </a:xfrm>
          <a:prstGeom prst="rect">
            <a:avLst/>
          </a:prstGeom>
          <a:noFill/>
          <a:ln/>
        </p:spPr>
        <p:txBody>
          <a:bodyPr wrap="none" rtlCol="0" anchor="t"/>
          <a:lstStyle/>
          <a:p>
            <a:pPr indent="0" marL="0">
              <a:lnSpc>
                <a:spcPts val="1960"/>
              </a:lnSpc>
              <a:buNone/>
            </a:pPr>
            <a:r>
              <a:rPr lang="en-US" sz="1225" b="1" i="1" dirty="0">
                <a:solidFill>
                  <a:srgbClr val="1F7135"/>
                </a:solidFill>
                <a:latin typeface="Eudoxus Sans" pitchFamily="34" charset="0"/>
                <a:ea typeface="Eudoxus Sans" pitchFamily="34" charset="-122"/>
                <a:cs typeface="Eudoxus Sans" pitchFamily="34" charset="-120"/>
              </a:rPr>
              <a:t> GROUP BY artist.artist_id, artist.name ORDER BY 3 DESC ) </a:t>
            </a:r>
            <a:endParaRPr lang="en-US" sz="1225" dirty="0"/>
          </a:p>
        </p:txBody>
      </p:sp>
      <p:sp>
        <p:nvSpPr>
          <p:cNvPr id="14" name="Text 11"/>
          <p:cNvSpPr/>
          <p:nvPr/>
        </p:nvSpPr>
        <p:spPr>
          <a:xfrm>
            <a:off x="3621167" y="6681192"/>
            <a:ext cx="7388066" cy="497443"/>
          </a:xfrm>
          <a:prstGeom prst="rect">
            <a:avLst/>
          </a:prstGeom>
          <a:noFill/>
          <a:ln/>
        </p:spPr>
        <p:txBody>
          <a:bodyPr wrap="square" rtlCol="0" anchor="t"/>
          <a:lstStyle/>
          <a:p>
            <a:pPr indent="0" marL="0">
              <a:lnSpc>
                <a:spcPts val="1960"/>
              </a:lnSpc>
              <a:buNone/>
            </a:pPr>
            <a:r>
              <a:rPr lang="en-US" sz="1225" b="1" i="1" dirty="0">
                <a:solidFill>
                  <a:srgbClr val="1F7135"/>
                </a:solidFill>
                <a:latin typeface="Eudoxus Sans" pitchFamily="34" charset="0"/>
                <a:ea typeface="Eudoxus Sans" pitchFamily="34" charset="-122"/>
                <a:cs typeface="Eudoxus Sans" pitchFamily="34" charset="-120"/>
              </a:rPr>
              <a:t>SELECT c.customer_id, c.first_name, c.last_name, bsa.artist_name, SUM(il.unit_price</a:t>
            </a:r>
            <a:pPr indent="0" marL="0">
              <a:lnSpc>
                <a:spcPts val="1960"/>
              </a:lnSpc>
              <a:buNone/>
            </a:pPr>
            <a:r>
              <a:rPr lang="en-US" sz="1225" dirty="0">
                <a:solidFill>
                  <a:srgbClr val="272525"/>
                </a:solidFill>
                <a:latin typeface="Eudoxus Sans" pitchFamily="34" charset="0"/>
                <a:ea typeface="Eudoxus Sans" pitchFamily="34" charset="-122"/>
                <a:cs typeface="Eudoxus Sans" pitchFamily="34" charset="-120"/>
              </a:rPr>
              <a:t>il.quantity) AS amount_spent FROM invoice i </a:t>
            </a:r>
            <a:endParaRPr lang="en-US" sz="1225" dirty="0"/>
          </a:p>
        </p:txBody>
      </p:sp>
      <p:sp>
        <p:nvSpPr>
          <p:cNvPr id="15" name="Text 12"/>
          <p:cNvSpPr/>
          <p:nvPr/>
        </p:nvSpPr>
        <p:spPr>
          <a:xfrm>
            <a:off x="3621167" y="7353538"/>
            <a:ext cx="7388066" cy="248722"/>
          </a:xfrm>
          <a:prstGeom prst="rect">
            <a:avLst/>
          </a:prstGeom>
          <a:noFill/>
          <a:ln/>
        </p:spPr>
        <p:txBody>
          <a:bodyPr wrap="none" rtlCol="0" anchor="t"/>
          <a:lstStyle/>
          <a:p>
            <a:pPr indent="0" marL="0">
              <a:lnSpc>
                <a:spcPts val="1960"/>
              </a:lnSpc>
              <a:buNone/>
            </a:pPr>
            <a:r>
              <a:rPr lang="en-US" sz="1225" b="1" dirty="0">
                <a:solidFill>
                  <a:srgbClr val="1F7135"/>
                </a:solidFill>
                <a:latin typeface="Eudoxus Sans" pitchFamily="34" charset="0"/>
                <a:ea typeface="Eudoxus Sans" pitchFamily="34" charset="-122"/>
                <a:cs typeface="Eudoxus Sans" pitchFamily="34" charset="-120"/>
              </a:rPr>
              <a:t>JOIN customer c ON c.customer_id = i.customer_id</a:t>
            </a:r>
            <a:endParaRPr lang="en-US" sz="1225" dirty="0"/>
          </a:p>
        </p:txBody>
      </p:sp>
      <p:sp>
        <p:nvSpPr>
          <p:cNvPr id="16" name="Text 13"/>
          <p:cNvSpPr/>
          <p:nvPr/>
        </p:nvSpPr>
        <p:spPr>
          <a:xfrm>
            <a:off x="3621167" y="7777163"/>
            <a:ext cx="7388066" cy="248722"/>
          </a:xfrm>
          <a:prstGeom prst="rect">
            <a:avLst/>
          </a:prstGeom>
          <a:noFill/>
          <a:ln/>
        </p:spPr>
        <p:txBody>
          <a:bodyPr wrap="none" rtlCol="0" anchor="t"/>
          <a:lstStyle/>
          <a:p>
            <a:pPr indent="0" marL="0">
              <a:lnSpc>
                <a:spcPts val="1960"/>
              </a:lnSpc>
              <a:buNone/>
            </a:pPr>
            <a:r>
              <a:rPr lang="en-US" sz="1225" b="1" dirty="0">
                <a:solidFill>
                  <a:srgbClr val="1F7135"/>
                </a:solidFill>
                <a:latin typeface="Eudoxus Sans" pitchFamily="34" charset="0"/>
                <a:ea typeface="Eudoxus Sans" pitchFamily="34" charset="-122"/>
                <a:cs typeface="Eudoxus Sans" pitchFamily="34" charset="-120"/>
              </a:rPr>
              <a:t> JOIN invoice_line il ON il.invoice_id = i.invoice_id </a:t>
            </a:r>
            <a:endParaRPr lang="en-US" sz="1225" dirty="0"/>
          </a:p>
        </p:txBody>
      </p:sp>
      <p:sp>
        <p:nvSpPr>
          <p:cNvPr id="17" name="Text 14"/>
          <p:cNvSpPr/>
          <p:nvPr/>
        </p:nvSpPr>
        <p:spPr>
          <a:xfrm>
            <a:off x="3621167" y="8200787"/>
            <a:ext cx="7388066" cy="248722"/>
          </a:xfrm>
          <a:prstGeom prst="rect">
            <a:avLst/>
          </a:prstGeom>
          <a:noFill/>
          <a:ln/>
        </p:spPr>
        <p:txBody>
          <a:bodyPr wrap="none" rtlCol="0" anchor="t"/>
          <a:lstStyle/>
          <a:p>
            <a:pPr indent="0" marL="0">
              <a:lnSpc>
                <a:spcPts val="1960"/>
              </a:lnSpc>
              <a:buNone/>
            </a:pPr>
            <a:r>
              <a:rPr lang="en-US" sz="1225" b="1" dirty="0">
                <a:solidFill>
                  <a:srgbClr val="1F7135"/>
                </a:solidFill>
                <a:latin typeface="Eudoxus Sans" pitchFamily="34" charset="0"/>
                <a:ea typeface="Eudoxus Sans" pitchFamily="34" charset="-122"/>
                <a:cs typeface="Eudoxus Sans" pitchFamily="34" charset="-120"/>
              </a:rPr>
              <a:t>JOIN track t ON t.track_id = il.track_id</a:t>
            </a:r>
            <a:endParaRPr lang="en-US" sz="1225" dirty="0"/>
          </a:p>
        </p:txBody>
      </p:sp>
      <p:sp>
        <p:nvSpPr>
          <p:cNvPr id="18" name="Text 15"/>
          <p:cNvSpPr/>
          <p:nvPr/>
        </p:nvSpPr>
        <p:spPr>
          <a:xfrm>
            <a:off x="3621167" y="8624411"/>
            <a:ext cx="7388066" cy="248722"/>
          </a:xfrm>
          <a:prstGeom prst="rect">
            <a:avLst/>
          </a:prstGeom>
          <a:noFill/>
          <a:ln/>
        </p:spPr>
        <p:txBody>
          <a:bodyPr wrap="none" rtlCol="0" anchor="t"/>
          <a:lstStyle/>
          <a:p>
            <a:pPr indent="0" marL="0">
              <a:lnSpc>
                <a:spcPts val="1960"/>
              </a:lnSpc>
              <a:buNone/>
            </a:pPr>
            <a:r>
              <a:rPr lang="en-US" sz="1225" b="1" dirty="0">
                <a:solidFill>
                  <a:srgbClr val="1F7135"/>
                </a:solidFill>
                <a:latin typeface="Eudoxus Sans" pitchFamily="34" charset="0"/>
                <a:ea typeface="Eudoxus Sans" pitchFamily="34" charset="-122"/>
                <a:cs typeface="Eudoxus Sans" pitchFamily="34" charset="-120"/>
              </a:rPr>
              <a:t> JOIN album alb ON alb.album_id = t.album_id </a:t>
            </a:r>
            <a:endParaRPr lang="en-US" sz="1225" dirty="0"/>
          </a:p>
        </p:txBody>
      </p:sp>
      <p:sp>
        <p:nvSpPr>
          <p:cNvPr id="19" name="Text 16"/>
          <p:cNvSpPr/>
          <p:nvPr/>
        </p:nvSpPr>
        <p:spPr>
          <a:xfrm>
            <a:off x="3621167" y="9048036"/>
            <a:ext cx="7388066" cy="248722"/>
          </a:xfrm>
          <a:prstGeom prst="rect">
            <a:avLst/>
          </a:prstGeom>
          <a:noFill/>
          <a:ln/>
        </p:spPr>
        <p:txBody>
          <a:bodyPr wrap="none" rtlCol="0" anchor="t"/>
          <a:lstStyle/>
          <a:p>
            <a:pPr indent="0" marL="0">
              <a:lnSpc>
                <a:spcPts val="1960"/>
              </a:lnSpc>
              <a:buNone/>
            </a:pPr>
            <a:r>
              <a:rPr lang="en-US" sz="1225" b="1" dirty="0">
                <a:solidFill>
                  <a:srgbClr val="1F7135"/>
                </a:solidFill>
                <a:latin typeface="Eudoxus Sans" pitchFamily="34" charset="0"/>
                <a:ea typeface="Eudoxus Sans" pitchFamily="34" charset="-122"/>
                <a:cs typeface="Eudoxus Sans" pitchFamily="34" charset="-120"/>
              </a:rPr>
              <a:t>JOIN best_selling_artist bsa ON bsa.artist_id = alb.artist_id </a:t>
            </a:r>
            <a:endParaRPr lang="en-US" sz="1225" dirty="0"/>
          </a:p>
        </p:txBody>
      </p:sp>
      <p:sp>
        <p:nvSpPr>
          <p:cNvPr id="20" name="Text 17"/>
          <p:cNvSpPr/>
          <p:nvPr/>
        </p:nvSpPr>
        <p:spPr>
          <a:xfrm>
            <a:off x="3621167" y="9471660"/>
            <a:ext cx="7388066" cy="248722"/>
          </a:xfrm>
          <a:prstGeom prst="rect">
            <a:avLst/>
          </a:prstGeom>
          <a:noFill/>
          <a:ln/>
        </p:spPr>
        <p:txBody>
          <a:bodyPr wrap="none" rtlCol="0" anchor="t"/>
          <a:lstStyle/>
          <a:p>
            <a:pPr indent="0" marL="0">
              <a:lnSpc>
                <a:spcPts val="1960"/>
              </a:lnSpc>
              <a:buNone/>
            </a:pPr>
            <a:r>
              <a:rPr lang="en-US" sz="1225" b="1" dirty="0">
                <a:solidFill>
                  <a:srgbClr val="1F7135"/>
                </a:solidFill>
                <a:latin typeface="Eudoxus Sans" pitchFamily="34" charset="0"/>
                <a:ea typeface="Eudoxus Sans" pitchFamily="34" charset="-122"/>
                <a:cs typeface="Eudoxus Sans" pitchFamily="34" charset="-120"/>
              </a:rPr>
              <a:t>GROUP BY c.customer_id, c.first_name, c.last_name, bsa.artist_name </a:t>
            </a:r>
            <a:endParaRPr lang="en-US" sz="1225" dirty="0"/>
          </a:p>
        </p:txBody>
      </p:sp>
      <p:sp>
        <p:nvSpPr>
          <p:cNvPr id="21" name="Text 18"/>
          <p:cNvSpPr/>
          <p:nvPr/>
        </p:nvSpPr>
        <p:spPr>
          <a:xfrm>
            <a:off x="3621167" y="9895284"/>
            <a:ext cx="7388066" cy="248722"/>
          </a:xfrm>
          <a:prstGeom prst="rect">
            <a:avLst/>
          </a:prstGeom>
          <a:noFill/>
          <a:ln/>
        </p:spPr>
        <p:txBody>
          <a:bodyPr wrap="none" rtlCol="0" anchor="t"/>
          <a:lstStyle/>
          <a:p>
            <a:pPr indent="0" marL="0">
              <a:lnSpc>
                <a:spcPts val="1960"/>
              </a:lnSpc>
              <a:buNone/>
            </a:pPr>
            <a:r>
              <a:rPr lang="en-US" sz="1225" b="1" dirty="0">
                <a:solidFill>
                  <a:srgbClr val="1F7135"/>
                </a:solidFill>
                <a:latin typeface="Eudoxus Sans" pitchFamily="34" charset="0"/>
                <a:ea typeface="Eudoxus Sans" pitchFamily="34" charset="-122"/>
                <a:cs typeface="Eudoxus Sans" pitchFamily="34" charset="-120"/>
              </a:rPr>
              <a:t>ORDER BY 5 DESC;</a:t>
            </a:r>
            <a:endParaRPr lang="en-US" sz="1225" dirty="0"/>
          </a:p>
        </p:txBody>
      </p:sp>
      <p:pic>
        <p:nvPicPr>
          <p:cNvPr id="22" name="Image 1" descr="preencoded.png">    </p:cNvPr>
          <p:cNvPicPr>
            <a:picLocks noChangeAspect="1"/>
          </p:cNvPicPr>
          <p:nvPr/>
        </p:nvPicPr>
        <p:blipFill>
          <a:blip r:embed="rId2"/>
          <a:stretch>
            <a:fillRect/>
          </a:stretch>
        </p:blipFill>
        <p:spPr>
          <a:xfrm>
            <a:off x="3621167" y="10318909"/>
            <a:ext cx="6345912" cy="3314581"/>
          </a:xfrm>
          <a:prstGeom prst="rect">
            <a:avLst/>
          </a:prstGeom>
        </p:spPr>
      </p:pic>
      <p:sp>
        <p:nvSpPr>
          <p:cNvPr id="23" name="Text 19"/>
          <p:cNvSpPr/>
          <p:nvPr/>
        </p:nvSpPr>
        <p:spPr>
          <a:xfrm>
            <a:off x="3621167" y="13808393"/>
            <a:ext cx="7388066" cy="994886"/>
          </a:xfrm>
          <a:prstGeom prst="rect">
            <a:avLst/>
          </a:prstGeom>
          <a:noFill/>
          <a:ln/>
        </p:spPr>
        <p:txBody>
          <a:bodyPr wrap="square" rtlCol="0" anchor="t"/>
          <a:lstStyle/>
          <a:p>
            <a:pPr indent="0" marL="0">
              <a:lnSpc>
                <a:spcPts val="1960"/>
              </a:lnSpc>
              <a:buNone/>
            </a:pPr>
            <a:r>
              <a:rPr lang="en-US" sz="1225" dirty="0">
                <a:solidFill>
                  <a:srgbClr val="272525"/>
                </a:solidFill>
                <a:highlight>
                  <a:srgbClr val="F9D933"/>
                </a:highlight>
                <a:latin typeface="Eudoxus Sans" pitchFamily="34" charset="0"/>
                <a:ea typeface="Eudoxus Sans" pitchFamily="34" charset="-122"/>
                <a:cs typeface="Eudoxus Sans" pitchFamily="34" charset="-120"/>
              </a:rPr>
              <a:t>2.We want to find out the most popular music Genre for each country. We determine the most popular genre as the genre with the highest amount of purchases. Write a query that returns each country along with the top Genre. For countries where the maximum number of purchases is shared return all Genres. </a:t>
            </a:r>
            <a:endParaRPr lang="en-US" sz="1225" dirty="0"/>
          </a:p>
        </p:txBody>
      </p:sp>
      <p:sp>
        <p:nvSpPr>
          <p:cNvPr id="24" name="Text 20"/>
          <p:cNvSpPr/>
          <p:nvPr/>
        </p:nvSpPr>
        <p:spPr>
          <a:xfrm>
            <a:off x="3621167" y="14978182"/>
            <a:ext cx="7388066" cy="497443"/>
          </a:xfrm>
          <a:prstGeom prst="rect">
            <a:avLst/>
          </a:prstGeom>
          <a:noFill/>
          <a:ln/>
        </p:spPr>
        <p:txBody>
          <a:bodyPr wrap="square" rtlCol="0" anchor="t"/>
          <a:lstStyle/>
          <a:p>
            <a:pPr indent="0" marL="0">
              <a:lnSpc>
                <a:spcPts val="1960"/>
              </a:lnSpc>
              <a:buNone/>
            </a:pPr>
            <a:r>
              <a:rPr lang="en-US" sz="1225" dirty="0">
                <a:solidFill>
                  <a:srgbClr val="272525"/>
                </a:solidFill>
                <a:highlight>
                  <a:srgbClr val="F9D933"/>
                </a:highlight>
                <a:latin typeface="Eudoxus Sans" pitchFamily="34" charset="0"/>
                <a:ea typeface="Eudoxus Sans" pitchFamily="34" charset="-122"/>
                <a:cs typeface="Eudoxus Sans" pitchFamily="34" charset="-120"/>
              </a:rPr>
              <a:t>Steps to Solve: There are two parts in question- first most popular music genre and second need data at country level. </a:t>
            </a:r>
            <a:endParaRPr lang="en-US" sz="1225" dirty="0"/>
          </a:p>
        </p:txBody>
      </p:sp>
      <p:sp>
        <p:nvSpPr>
          <p:cNvPr id="25" name="Text 21"/>
          <p:cNvSpPr/>
          <p:nvPr/>
        </p:nvSpPr>
        <p:spPr>
          <a:xfrm>
            <a:off x="3621167" y="15650528"/>
            <a:ext cx="7388066" cy="248722"/>
          </a:xfrm>
          <a:prstGeom prst="rect">
            <a:avLst/>
          </a:prstGeom>
          <a:noFill/>
          <a:ln/>
        </p:spPr>
        <p:txBody>
          <a:bodyPr wrap="none" rtlCol="0" anchor="t"/>
          <a:lstStyle/>
          <a:p>
            <a:pPr indent="0" marL="0">
              <a:lnSpc>
                <a:spcPts val="1960"/>
              </a:lnSpc>
              <a:buNone/>
            </a:pPr>
            <a:r>
              <a:rPr lang="en-US" sz="1225" dirty="0">
                <a:solidFill>
                  <a:srgbClr val="272525"/>
                </a:solidFill>
                <a:highlight>
                  <a:srgbClr val="F9D933"/>
                </a:highlight>
                <a:latin typeface="Eudoxus Sans" pitchFamily="34" charset="0"/>
                <a:ea typeface="Eudoxus Sans" pitchFamily="34" charset="-122"/>
                <a:cs typeface="Eudoxus Sans" pitchFamily="34" charset="-120"/>
              </a:rPr>
              <a:t>/* Method : Using CTE */</a:t>
            </a:r>
            <a:endParaRPr lang="en-US" sz="1225" dirty="0"/>
          </a:p>
        </p:txBody>
      </p:sp>
      <p:sp>
        <p:nvSpPr>
          <p:cNvPr id="26" name="Text 22"/>
          <p:cNvSpPr/>
          <p:nvPr/>
        </p:nvSpPr>
        <p:spPr>
          <a:xfrm>
            <a:off x="3621167" y="16074152"/>
            <a:ext cx="7388066" cy="746165"/>
          </a:xfrm>
          <a:prstGeom prst="rect">
            <a:avLst/>
          </a:prstGeom>
          <a:noFill/>
          <a:ln/>
        </p:spPr>
        <p:txBody>
          <a:bodyPr wrap="square" rtlCol="0" anchor="t"/>
          <a:lstStyle/>
          <a:p>
            <a:pPr indent="0" marL="0">
              <a:lnSpc>
                <a:spcPts val="1960"/>
              </a:lnSpc>
              <a:buNone/>
            </a:pPr>
            <a:r>
              <a:rPr lang="en-US" sz="1225" b="1" dirty="0">
                <a:solidFill>
                  <a:srgbClr val="1F7135"/>
                </a:solidFill>
                <a:latin typeface="Eudoxus Sans" pitchFamily="34" charset="0"/>
                <a:ea typeface="Eudoxus Sans" pitchFamily="34" charset="-122"/>
                <a:cs typeface="Eudoxus Sans" pitchFamily="34" charset="-120"/>
              </a:rPr>
              <a:t>WITH popular_genre AS ( SELECT COUNT(invoice_line.quantity) AS purchases, customer.country, genre.name, genre.genre_id, ROW_NUMBER() OVER(PARTITION BY customer.country </a:t>
            </a:r>
            <a:endParaRPr lang="en-US" sz="1225" dirty="0"/>
          </a:p>
        </p:txBody>
      </p:sp>
      <p:sp>
        <p:nvSpPr>
          <p:cNvPr id="27" name="Text 23"/>
          <p:cNvSpPr/>
          <p:nvPr/>
        </p:nvSpPr>
        <p:spPr>
          <a:xfrm>
            <a:off x="3621167" y="16995219"/>
            <a:ext cx="7388066" cy="248722"/>
          </a:xfrm>
          <a:prstGeom prst="rect">
            <a:avLst/>
          </a:prstGeom>
          <a:noFill/>
          <a:ln/>
        </p:spPr>
        <p:txBody>
          <a:bodyPr wrap="none" rtlCol="0" anchor="t"/>
          <a:lstStyle/>
          <a:p>
            <a:pPr indent="0" marL="0">
              <a:lnSpc>
                <a:spcPts val="1960"/>
              </a:lnSpc>
              <a:buNone/>
            </a:pPr>
            <a:r>
              <a:rPr lang="en-US" sz="1225" b="1" dirty="0">
                <a:solidFill>
                  <a:srgbClr val="1F7135"/>
                </a:solidFill>
                <a:latin typeface="Eudoxus Sans" pitchFamily="34" charset="0"/>
                <a:ea typeface="Eudoxus Sans" pitchFamily="34" charset="-122"/>
                <a:cs typeface="Eudoxus Sans" pitchFamily="34" charset="-120"/>
              </a:rPr>
              <a:t>ORDER BY COUNT(invoice_line.quantity) DESC) AS RowNo FROM invoice_line </a:t>
            </a:r>
            <a:endParaRPr lang="en-US" sz="1225" dirty="0"/>
          </a:p>
        </p:txBody>
      </p:sp>
      <p:sp>
        <p:nvSpPr>
          <p:cNvPr id="28" name="Text 24"/>
          <p:cNvSpPr/>
          <p:nvPr/>
        </p:nvSpPr>
        <p:spPr>
          <a:xfrm>
            <a:off x="3621167" y="17418844"/>
            <a:ext cx="7388066" cy="248722"/>
          </a:xfrm>
          <a:prstGeom prst="rect">
            <a:avLst/>
          </a:prstGeom>
          <a:noFill/>
          <a:ln/>
        </p:spPr>
        <p:txBody>
          <a:bodyPr wrap="none" rtlCol="0" anchor="t"/>
          <a:lstStyle/>
          <a:p>
            <a:pPr indent="0" marL="0">
              <a:lnSpc>
                <a:spcPts val="1960"/>
              </a:lnSpc>
              <a:buNone/>
            </a:pPr>
            <a:r>
              <a:rPr lang="en-US" sz="1225" b="1" dirty="0">
                <a:solidFill>
                  <a:srgbClr val="1F7135"/>
                </a:solidFill>
                <a:latin typeface="Eudoxus Sans" pitchFamily="34" charset="0"/>
                <a:ea typeface="Eudoxus Sans" pitchFamily="34" charset="-122"/>
                <a:cs typeface="Eudoxus Sans" pitchFamily="34" charset="-120"/>
              </a:rPr>
              <a:t>JOIN invoice ON invoice.invoice_id = invoice_line.invoice_id </a:t>
            </a:r>
            <a:endParaRPr lang="en-US" sz="1225" dirty="0"/>
          </a:p>
        </p:txBody>
      </p:sp>
      <p:sp>
        <p:nvSpPr>
          <p:cNvPr id="29" name="Text 25"/>
          <p:cNvSpPr/>
          <p:nvPr/>
        </p:nvSpPr>
        <p:spPr>
          <a:xfrm>
            <a:off x="3621167" y="17842468"/>
            <a:ext cx="7388066" cy="248722"/>
          </a:xfrm>
          <a:prstGeom prst="rect">
            <a:avLst/>
          </a:prstGeom>
          <a:noFill/>
          <a:ln/>
        </p:spPr>
        <p:txBody>
          <a:bodyPr wrap="none" rtlCol="0" anchor="t"/>
          <a:lstStyle/>
          <a:p>
            <a:pPr indent="0" marL="0">
              <a:lnSpc>
                <a:spcPts val="1960"/>
              </a:lnSpc>
              <a:buNone/>
            </a:pPr>
            <a:r>
              <a:rPr lang="en-US" sz="1225" b="1" dirty="0">
                <a:solidFill>
                  <a:srgbClr val="1F7135"/>
                </a:solidFill>
                <a:latin typeface="Eudoxus Sans" pitchFamily="34" charset="0"/>
                <a:ea typeface="Eudoxus Sans" pitchFamily="34" charset="-122"/>
                <a:cs typeface="Eudoxus Sans" pitchFamily="34" charset="-120"/>
              </a:rPr>
              <a:t>JOIN customer ON customer.customer_id = invoice.customer_id </a:t>
            </a:r>
            <a:endParaRPr lang="en-US" sz="1225" dirty="0"/>
          </a:p>
        </p:txBody>
      </p:sp>
      <p:sp>
        <p:nvSpPr>
          <p:cNvPr id="30" name="Text 26"/>
          <p:cNvSpPr/>
          <p:nvPr/>
        </p:nvSpPr>
        <p:spPr>
          <a:xfrm>
            <a:off x="3621167" y="18266092"/>
            <a:ext cx="7388066" cy="248722"/>
          </a:xfrm>
          <a:prstGeom prst="rect">
            <a:avLst/>
          </a:prstGeom>
          <a:noFill/>
          <a:ln/>
        </p:spPr>
        <p:txBody>
          <a:bodyPr wrap="none" rtlCol="0" anchor="t"/>
          <a:lstStyle/>
          <a:p>
            <a:pPr indent="0" marL="0">
              <a:lnSpc>
                <a:spcPts val="1960"/>
              </a:lnSpc>
              <a:buNone/>
            </a:pPr>
            <a:r>
              <a:rPr lang="en-US" sz="1225" b="1" dirty="0">
                <a:solidFill>
                  <a:srgbClr val="1F7135"/>
                </a:solidFill>
                <a:latin typeface="Eudoxus Sans" pitchFamily="34" charset="0"/>
                <a:ea typeface="Eudoxus Sans" pitchFamily="34" charset="-122"/>
                <a:cs typeface="Eudoxus Sans" pitchFamily="34" charset="-120"/>
              </a:rPr>
              <a:t>JOIN track ON track.track_id = invoice_line.track_id </a:t>
            </a:r>
            <a:endParaRPr lang="en-US" sz="1225" dirty="0"/>
          </a:p>
        </p:txBody>
      </p:sp>
      <p:sp>
        <p:nvSpPr>
          <p:cNvPr id="31" name="Text 27"/>
          <p:cNvSpPr/>
          <p:nvPr/>
        </p:nvSpPr>
        <p:spPr>
          <a:xfrm>
            <a:off x="3621167" y="18689717"/>
            <a:ext cx="7388066" cy="248722"/>
          </a:xfrm>
          <a:prstGeom prst="rect">
            <a:avLst/>
          </a:prstGeom>
          <a:noFill/>
          <a:ln/>
        </p:spPr>
        <p:txBody>
          <a:bodyPr wrap="none" rtlCol="0" anchor="t"/>
          <a:lstStyle/>
          <a:p>
            <a:pPr indent="0" marL="0">
              <a:lnSpc>
                <a:spcPts val="1960"/>
              </a:lnSpc>
              <a:buNone/>
            </a:pPr>
            <a:r>
              <a:rPr lang="en-US" sz="1225" b="1" dirty="0">
                <a:solidFill>
                  <a:srgbClr val="1F7135"/>
                </a:solidFill>
                <a:latin typeface="Eudoxus Sans" pitchFamily="34" charset="0"/>
                <a:ea typeface="Eudoxus Sans" pitchFamily="34" charset="-122"/>
                <a:cs typeface="Eudoxus Sans" pitchFamily="34" charset="-120"/>
              </a:rPr>
              <a:t>JOIN genre ON genre.genre_id = track.genre_id </a:t>
            </a:r>
            <a:endParaRPr lang="en-US" sz="1225" dirty="0"/>
          </a:p>
        </p:txBody>
      </p:sp>
      <p:sp>
        <p:nvSpPr>
          <p:cNvPr id="32" name="Text 28"/>
          <p:cNvSpPr/>
          <p:nvPr/>
        </p:nvSpPr>
        <p:spPr>
          <a:xfrm>
            <a:off x="3621167" y="19113341"/>
            <a:ext cx="7388066" cy="497443"/>
          </a:xfrm>
          <a:prstGeom prst="rect">
            <a:avLst/>
          </a:prstGeom>
          <a:noFill/>
          <a:ln/>
        </p:spPr>
        <p:txBody>
          <a:bodyPr wrap="square" rtlCol="0" anchor="t"/>
          <a:lstStyle/>
          <a:p>
            <a:pPr indent="0" marL="0">
              <a:lnSpc>
                <a:spcPts val="1960"/>
              </a:lnSpc>
              <a:buNone/>
            </a:pPr>
            <a:r>
              <a:rPr lang="en-US" sz="1225" b="1" dirty="0">
                <a:solidFill>
                  <a:srgbClr val="1F7135"/>
                </a:solidFill>
                <a:latin typeface="Eudoxus Sans" pitchFamily="34" charset="0"/>
                <a:ea typeface="Eudoxus Sans" pitchFamily="34" charset="-122"/>
                <a:cs typeface="Eudoxus Sans" pitchFamily="34" charset="-120"/>
              </a:rPr>
              <a:t>GROUP BY customer.country, genre.name, genre.genre_id ) SELECT country, name, purchases, genre_id FROM popular_genre WHERE RowNo &lt;= 1 </a:t>
            </a:r>
            <a:endParaRPr lang="en-US" sz="1225" dirty="0"/>
          </a:p>
        </p:txBody>
      </p:sp>
      <p:sp>
        <p:nvSpPr>
          <p:cNvPr id="33" name="Text 29"/>
          <p:cNvSpPr/>
          <p:nvPr/>
        </p:nvSpPr>
        <p:spPr>
          <a:xfrm>
            <a:off x="3621167" y="19785687"/>
            <a:ext cx="7388066" cy="248722"/>
          </a:xfrm>
          <a:prstGeom prst="rect">
            <a:avLst/>
          </a:prstGeom>
          <a:noFill/>
          <a:ln/>
        </p:spPr>
        <p:txBody>
          <a:bodyPr wrap="none" rtlCol="0" anchor="t"/>
          <a:lstStyle/>
          <a:p>
            <a:pPr indent="0" marL="0">
              <a:lnSpc>
                <a:spcPts val="1960"/>
              </a:lnSpc>
              <a:buNone/>
            </a:pPr>
            <a:r>
              <a:rPr lang="en-US" sz="1225" b="1" dirty="0">
                <a:solidFill>
                  <a:srgbClr val="1F7135"/>
                </a:solidFill>
                <a:latin typeface="Eudoxus Sans" pitchFamily="34" charset="0"/>
                <a:ea typeface="Eudoxus Sans" pitchFamily="34" charset="-122"/>
                <a:cs typeface="Eudoxus Sans" pitchFamily="34" charset="-120"/>
              </a:rPr>
              <a:t>ORDER BY country ASC, purchases DESC;</a:t>
            </a:r>
            <a:endParaRPr lang="en-US" sz="1225" dirty="0"/>
          </a:p>
        </p:txBody>
      </p:sp>
      <p:pic>
        <p:nvPicPr>
          <p:cNvPr id="34" name="Image 2" descr="preencoded.png">    </p:cNvPr>
          <p:cNvPicPr>
            <a:picLocks noChangeAspect="1"/>
          </p:cNvPicPr>
          <p:nvPr/>
        </p:nvPicPr>
        <p:blipFill>
          <a:blip r:embed="rId3"/>
          <a:stretch>
            <a:fillRect/>
          </a:stretch>
        </p:blipFill>
        <p:spPr>
          <a:xfrm>
            <a:off x="3621167" y="20209312"/>
            <a:ext cx="6345912" cy="4152305"/>
          </a:xfrm>
          <a:prstGeom prst="rect">
            <a:avLst/>
          </a:prstGeom>
        </p:spPr>
      </p:pic>
      <p:sp>
        <p:nvSpPr>
          <p:cNvPr id="35" name="Text 30"/>
          <p:cNvSpPr/>
          <p:nvPr/>
        </p:nvSpPr>
        <p:spPr>
          <a:xfrm>
            <a:off x="3621167" y="24536519"/>
            <a:ext cx="7388066" cy="746165"/>
          </a:xfrm>
          <a:prstGeom prst="rect">
            <a:avLst/>
          </a:prstGeom>
          <a:noFill/>
          <a:ln/>
        </p:spPr>
        <p:txBody>
          <a:bodyPr wrap="square" rtlCol="0" anchor="t"/>
          <a:lstStyle/>
          <a:p>
            <a:pPr indent="0" marL="0">
              <a:lnSpc>
                <a:spcPts val="1960"/>
              </a:lnSpc>
              <a:buNone/>
            </a:pPr>
            <a:r>
              <a:rPr lang="en-US" sz="1225" dirty="0">
                <a:solidFill>
                  <a:srgbClr val="272525"/>
                </a:solidFill>
                <a:highlight>
                  <a:srgbClr val="F9D933"/>
                </a:highlight>
                <a:latin typeface="Eudoxus Sans" pitchFamily="34" charset="0"/>
                <a:ea typeface="Eudoxus Sans" pitchFamily="34" charset="-122"/>
                <a:cs typeface="Eudoxus Sans" pitchFamily="34" charset="-120"/>
              </a:rPr>
              <a:t>3.Write a query that determines the customer that has spent the most on music for each country. Write a query that returns the country along with the top customer and how much they spent. For countries where the top amount spent is shared, provide all customers who spent this amount. </a:t>
            </a:r>
            <a:endParaRPr lang="en-US" sz="1225" dirty="0"/>
          </a:p>
        </p:txBody>
      </p:sp>
      <p:sp>
        <p:nvSpPr>
          <p:cNvPr id="36" name="Text 31"/>
          <p:cNvSpPr/>
          <p:nvPr/>
        </p:nvSpPr>
        <p:spPr>
          <a:xfrm>
            <a:off x="3621167" y="25457587"/>
            <a:ext cx="7388066" cy="497443"/>
          </a:xfrm>
          <a:prstGeom prst="rect">
            <a:avLst/>
          </a:prstGeom>
          <a:noFill/>
          <a:ln/>
        </p:spPr>
        <p:txBody>
          <a:bodyPr wrap="square" rtlCol="0" anchor="t"/>
          <a:lstStyle/>
          <a:p>
            <a:pPr indent="0" marL="0">
              <a:lnSpc>
                <a:spcPts val="1960"/>
              </a:lnSpc>
              <a:buNone/>
            </a:pPr>
            <a:r>
              <a:rPr lang="en-US" sz="1225" dirty="0">
                <a:solidFill>
                  <a:srgbClr val="272525"/>
                </a:solidFill>
                <a:highlight>
                  <a:srgbClr val="F9D933"/>
                </a:highlight>
                <a:latin typeface="Eudoxus Sans" pitchFamily="34" charset="0"/>
                <a:ea typeface="Eudoxus Sans" pitchFamily="34" charset="-122"/>
                <a:cs typeface="Eudoxus Sans" pitchFamily="34" charset="-120"/>
              </a:rPr>
              <a:t> Steps to Solve: Similar to the above question. There are two parts in question- first find the most spent on music for each country and second filter the data for respective customers.</a:t>
            </a:r>
            <a:endParaRPr lang="en-US" sz="1225" dirty="0"/>
          </a:p>
        </p:txBody>
      </p:sp>
      <p:sp>
        <p:nvSpPr>
          <p:cNvPr id="37" name="Text 32"/>
          <p:cNvSpPr/>
          <p:nvPr/>
        </p:nvSpPr>
        <p:spPr>
          <a:xfrm>
            <a:off x="3621167" y="26129933"/>
            <a:ext cx="7388066" cy="248722"/>
          </a:xfrm>
          <a:prstGeom prst="rect">
            <a:avLst/>
          </a:prstGeom>
          <a:noFill/>
          <a:ln/>
        </p:spPr>
        <p:txBody>
          <a:bodyPr wrap="none" rtlCol="0" anchor="t"/>
          <a:lstStyle/>
          <a:p>
            <a:pPr indent="0" marL="0">
              <a:lnSpc>
                <a:spcPts val="1960"/>
              </a:lnSpc>
              <a:buNone/>
            </a:pPr>
            <a:r>
              <a:rPr lang="en-US" sz="1225" dirty="0">
                <a:solidFill>
                  <a:srgbClr val="272525"/>
                </a:solidFill>
                <a:highlight>
                  <a:srgbClr val="F9D933"/>
                </a:highlight>
                <a:latin typeface="Eudoxus Sans" pitchFamily="34" charset="0"/>
                <a:ea typeface="Eudoxus Sans" pitchFamily="34" charset="-122"/>
                <a:cs typeface="Eudoxus Sans" pitchFamily="34" charset="-120"/>
              </a:rPr>
              <a:t>/* Method : using CTE */</a:t>
            </a:r>
            <a:endParaRPr lang="en-US" sz="1225" dirty="0"/>
          </a:p>
        </p:txBody>
      </p:sp>
      <p:sp>
        <p:nvSpPr>
          <p:cNvPr id="38" name="Text 33"/>
          <p:cNvSpPr/>
          <p:nvPr/>
        </p:nvSpPr>
        <p:spPr>
          <a:xfrm>
            <a:off x="3621167" y="26553557"/>
            <a:ext cx="7388066" cy="497443"/>
          </a:xfrm>
          <a:prstGeom prst="rect">
            <a:avLst/>
          </a:prstGeom>
          <a:noFill/>
          <a:ln/>
        </p:spPr>
        <p:txBody>
          <a:bodyPr wrap="square" rtlCol="0" anchor="t"/>
          <a:lstStyle/>
          <a:p>
            <a:pPr indent="0" marL="0">
              <a:lnSpc>
                <a:spcPts val="1960"/>
              </a:lnSpc>
              <a:buNone/>
            </a:pPr>
            <a:r>
              <a:rPr lang="en-US" sz="1225" b="1" dirty="0">
                <a:solidFill>
                  <a:srgbClr val="1F7135"/>
                </a:solidFill>
                <a:latin typeface="Eudoxus Sans" pitchFamily="34" charset="0"/>
                <a:ea typeface="Eudoxus Sans" pitchFamily="34" charset="-122"/>
                <a:cs typeface="Eudoxus Sans" pitchFamily="34" charset="-120"/>
              </a:rPr>
              <a:t>WITH Customer_with_country AS ( SELECT customer.customer_id, first_name, last_name, billing_country, </a:t>
            </a:r>
            <a:endParaRPr lang="en-US" sz="1225" dirty="0"/>
          </a:p>
        </p:txBody>
      </p:sp>
      <p:sp>
        <p:nvSpPr>
          <p:cNvPr id="39" name="Text 34"/>
          <p:cNvSpPr/>
          <p:nvPr/>
        </p:nvSpPr>
        <p:spPr>
          <a:xfrm>
            <a:off x="3621167" y="27225903"/>
            <a:ext cx="7388066" cy="248722"/>
          </a:xfrm>
          <a:prstGeom prst="rect">
            <a:avLst/>
          </a:prstGeom>
          <a:noFill/>
          <a:ln/>
        </p:spPr>
        <p:txBody>
          <a:bodyPr wrap="none" rtlCol="0" anchor="t"/>
          <a:lstStyle/>
          <a:p>
            <a:pPr indent="0" marL="0">
              <a:lnSpc>
                <a:spcPts val="1960"/>
              </a:lnSpc>
              <a:buNone/>
            </a:pPr>
            <a:r>
              <a:rPr lang="en-US" sz="1225" b="1" dirty="0">
                <a:solidFill>
                  <a:srgbClr val="1F7135"/>
                </a:solidFill>
                <a:latin typeface="Eudoxus Sans" pitchFamily="34" charset="0"/>
                <a:ea typeface="Eudoxus Sans" pitchFamily="34" charset="-122"/>
                <a:cs typeface="Eudoxus Sans" pitchFamily="34" charset="-120"/>
              </a:rPr>
              <a:t>SUM(total) AS total_spending, ROW_NUMBER() OVER (PARTITION BY billing_country </a:t>
            </a:r>
            <a:endParaRPr lang="en-US" sz="1225" dirty="0"/>
          </a:p>
        </p:txBody>
      </p:sp>
      <p:sp>
        <p:nvSpPr>
          <p:cNvPr id="40" name="Text 35"/>
          <p:cNvSpPr/>
          <p:nvPr/>
        </p:nvSpPr>
        <p:spPr>
          <a:xfrm>
            <a:off x="3621167" y="27649527"/>
            <a:ext cx="7388066" cy="248722"/>
          </a:xfrm>
          <a:prstGeom prst="rect">
            <a:avLst/>
          </a:prstGeom>
          <a:noFill/>
          <a:ln/>
        </p:spPr>
        <p:txBody>
          <a:bodyPr wrap="none" rtlCol="0" anchor="t"/>
          <a:lstStyle/>
          <a:p>
            <a:pPr indent="0" marL="0">
              <a:lnSpc>
                <a:spcPts val="1960"/>
              </a:lnSpc>
              <a:buNone/>
            </a:pPr>
            <a:r>
              <a:rPr lang="en-US" sz="1225" b="1" dirty="0">
                <a:solidFill>
                  <a:srgbClr val="1F7135"/>
                </a:solidFill>
                <a:latin typeface="Eudoxus Sans" pitchFamily="34" charset="0"/>
                <a:ea typeface="Eudoxus Sans" pitchFamily="34" charset="-122"/>
                <a:cs typeface="Eudoxus Sans" pitchFamily="34" charset="-120"/>
              </a:rPr>
              <a:t>ORDER BY SUM(total) DESC) AS RowNo FROM invoice </a:t>
            </a:r>
            <a:endParaRPr lang="en-US" sz="1225" dirty="0"/>
          </a:p>
        </p:txBody>
      </p:sp>
      <p:sp>
        <p:nvSpPr>
          <p:cNvPr id="41" name="Text 36"/>
          <p:cNvSpPr/>
          <p:nvPr/>
        </p:nvSpPr>
        <p:spPr>
          <a:xfrm>
            <a:off x="3621167" y="28073152"/>
            <a:ext cx="7388066" cy="248722"/>
          </a:xfrm>
          <a:prstGeom prst="rect">
            <a:avLst/>
          </a:prstGeom>
          <a:noFill/>
          <a:ln/>
        </p:spPr>
        <p:txBody>
          <a:bodyPr wrap="none" rtlCol="0" anchor="t"/>
          <a:lstStyle/>
          <a:p>
            <a:pPr indent="0" marL="0">
              <a:lnSpc>
                <a:spcPts val="1960"/>
              </a:lnSpc>
              <a:buNone/>
            </a:pPr>
            <a:r>
              <a:rPr lang="en-US" sz="1225" b="1" dirty="0">
                <a:solidFill>
                  <a:srgbClr val="1F7135"/>
                </a:solidFill>
                <a:latin typeface="Eudoxus Sans" pitchFamily="34" charset="0"/>
                <a:ea typeface="Eudoxus Sans" pitchFamily="34" charset="-122"/>
                <a:cs typeface="Eudoxus Sans" pitchFamily="34" charset="-120"/>
              </a:rPr>
              <a:t>JOIN customer ON customer.customer_id = invoice.customer_id</a:t>
            </a:r>
            <a:endParaRPr lang="en-US" sz="1225" dirty="0"/>
          </a:p>
        </p:txBody>
      </p:sp>
      <p:sp>
        <p:nvSpPr>
          <p:cNvPr id="42" name="Text 37"/>
          <p:cNvSpPr/>
          <p:nvPr/>
        </p:nvSpPr>
        <p:spPr>
          <a:xfrm>
            <a:off x="3621167" y="28496776"/>
            <a:ext cx="7388066" cy="248722"/>
          </a:xfrm>
          <a:prstGeom prst="rect">
            <a:avLst/>
          </a:prstGeom>
          <a:noFill/>
          <a:ln/>
        </p:spPr>
        <p:txBody>
          <a:bodyPr wrap="none" rtlCol="0" anchor="t"/>
          <a:lstStyle/>
          <a:p>
            <a:pPr indent="0" marL="0">
              <a:lnSpc>
                <a:spcPts val="1960"/>
              </a:lnSpc>
              <a:buNone/>
            </a:pPr>
            <a:r>
              <a:rPr lang="en-US" sz="1225" b="1" dirty="0">
                <a:solidFill>
                  <a:srgbClr val="1F7135"/>
                </a:solidFill>
                <a:latin typeface="Eudoxus Sans" pitchFamily="34" charset="0"/>
                <a:ea typeface="Eudoxus Sans" pitchFamily="34" charset="-122"/>
                <a:cs typeface="Eudoxus Sans" pitchFamily="34" charset="-120"/>
              </a:rPr>
              <a:t> GROUP BY customer.customer_id, first_name, last_name, billing_country ) </a:t>
            </a:r>
            <a:endParaRPr lang="en-US" sz="1225" dirty="0"/>
          </a:p>
        </p:txBody>
      </p:sp>
      <p:sp>
        <p:nvSpPr>
          <p:cNvPr id="43" name="Text 38"/>
          <p:cNvSpPr/>
          <p:nvPr/>
        </p:nvSpPr>
        <p:spPr>
          <a:xfrm>
            <a:off x="3621167" y="28920400"/>
            <a:ext cx="7388066" cy="497443"/>
          </a:xfrm>
          <a:prstGeom prst="rect">
            <a:avLst/>
          </a:prstGeom>
          <a:noFill/>
          <a:ln/>
        </p:spPr>
        <p:txBody>
          <a:bodyPr wrap="square" rtlCol="0" anchor="t"/>
          <a:lstStyle/>
          <a:p>
            <a:pPr indent="0" marL="0">
              <a:lnSpc>
                <a:spcPts val="1960"/>
              </a:lnSpc>
              <a:buNone/>
            </a:pPr>
            <a:r>
              <a:rPr lang="en-US" sz="1225" b="1" dirty="0">
                <a:solidFill>
                  <a:srgbClr val="1F7135"/>
                </a:solidFill>
                <a:latin typeface="Eudoxus Sans" pitchFamily="34" charset="0"/>
                <a:ea typeface="Eudoxus Sans" pitchFamily="34" charset="-122"/>
                <a:cs typeface="Eudoxus Sans" pitchFamily="34" charset="-120"/>
              </a:rPr>
              <a:t>SELECT billing_country, customer_id, first_name, last_name, total_spending FROM Customer_with_country </a:t>
            </a:r>
            <a:endParaRPr lang="en-US" sz="1225" dirty="0"/>
          </a:p>
        </p:txBody>
      </p:sp>
      <p:sp>
        <p:nvSpPr>
          <p:cNvPr id="44" name="Text 39"/>
          <p:cNvSpPr/>
          <p:nvPr/>
        </p:nvSpPr>
        <p:spPr>
          <a:xfrm>
            <a:off x="3621167" y="29592746"/>
            <a:ext cx="7388066" cy="248722"/>
          </a:xfrm>
          <a:prstGeom prst="rect">
            <a:avLst/>
          </a:prstGeom>
          <a:noFill/>
          <a:ln/>
        </p:spPr>
        <p:txBody>
          <a:bodyPr wrap="none" rtlCol="0" anchor="t"/>
          <a:lstStyle/>
          <a:p>
            <a:pPr indent="0" marL="0">
              <a:lnSpc>
                <a:spcPts val="1960"/>
              </a:lnSpc>
              <a:buNone/>
            </a:pPr>
            <a:r>
              <a:rPr lang="en-US" sz="1225" b="1" dirty="0">
                <a:solidFill>
                  <a:srgbClr val="1F7135"/>
                </a:solidFill>
                <a:latin typeface="Eudoxus Sans" pitchFamily="34" charset="0"/>
                <a:ea typeface="Eudoxus Sans" pitchFamily="34" charset="-122"/>
                <a:cs typeface="Eudoxus Sans" pitchFamily="34" charset="-120"/>
              </a:rPr>
              <a:t>WHERE RowNo &lt;= 1 ORDER BY billing_country ASC, total_spending DESC;</a:t>
            </a:r>
            <a:endParaRPr lang="en-US" sz="1225" dirty="0"/>
          </a:p>
        </p:txBody>
      </p:sp>
      <p:pic>
        <p:nvPicPr>
          <p:cNvPr id="45" name="Image 3" descr="preencoded.png">    </p:cNvPr>
          <p:cNvPicPr>
            <a:picLocks noChangeAspect="1"/>
          </p:cNvPicPr>
          <p:nvPr/>
        </p:nvPicPr>
        <p:blipFill>
          <a:blip r:embed="rId4"/>
          <a:stretch>
            <a:fillRect/>
          </a:stretch>
        </p:blipFill>
        <p:spPr>
          <a:xfrm>
            <a:off x="3621167" y="30016371"/>
            <a:ext cx="6345912" cy="3071932"/>
          </a:xfrm>
          <a:prstGeom prst="rect">
            <a:avLst/>
          </a:prstGeom>
        </p:spPr>
      </p:pic>
      <p:sp>
        <p:nvSpPr>
          <p:cNvPr id="46" name="Text 40"/>
          <p:cNvSpPr/>
          <p:nvPr/>
        </p:nvSpPr>
        <p:spPr>
          <a:xfrm>
            <a:off x="3621167" y="33263205"/>
            <a:ext cx="7388066" cy="248722"/>
          </a:xfrm>
          <a:prstGeom prst="rect">
            <a:avLst/>
          </a:prstGeom>
          <a:noFill/>
          <a:ln/>
        </p:spPr>
        <p:txBody>
          <a:bodyPr wrap="none" rtlCol="0" anchor="t"/>
          <a:lstStyle/>
          <a:p>
            <a:pPr indent="0" marL="0">
              <a:lnSpc>
                <a:spcPts val="1960"/>
              </a:lnSpc>
              <a:buNone/>
            </a:pPr>
            <a:endParaRPr lang="en-US" sz="1225" dirty="0"/>
          </a:p>
        </p:txBody>
      </p:sp>
      <p:sp>
        <p:nvSpPr>
          <p:cNvPr id="47" name="Text 41"/>
          <p:cNvSpPr/>
          <p:nvPr/>
        </p:nvSpPr>
        <p:spPr>
          <a:xfrm>
            <a:off x="3621167" y="33745170"/>
            <a:ext cx="6667500" cy="486013"/>
          </a:xfrm>
          <a:prstGeom prst="rect">
            <a:avLst/>
          </a:prstGeom>
          <a:noFill/>
          <a:ln/>
        </p:spPr>
        <p:txBody>
          <a:bodyPr wrap="none" rtlCol="0" anchor="t"/>
          <a:lstStyle/>
          <a:p>
            <a:pPr indent="0" marL="0">
              <a:lnSpc>
                <a:spcPts val="3827"/>
              </a:lnSpc>
              <a:buNone/>
            </a:pPr>
            <a:r>
              <a:rPr lang="en-US" sz="3062" b="1" dirty="0">
                <a:solidFill>
                  <a:srgbClr val="000000"/>
                </a:solidFill>
                <a:latin typeface="p22-mackinac-pro" pitchFamily="34" charset="0"/>
                <a:ea typeface="p22-mackinac-pro" pitchFamily="34" charset="-122"/>
                <a:cs typeface="p22-mackinac-pro" pitchFamily="34" charset="-120"/>
              </a:rPr>
              <a:t>SQL_Project_Music_Store_Analysis</a:t>
            </a:r>
            <a:endParaRPr lang="en-US" sz="3062" dirty="0"/>
          </a:p>
        </p:txBody>
      </p:sp>
      <p:sp>
        <p:nvSpPr>
          <p:cNvPr id="48" name="Text 42"/>
          <p:cNvSpPr/>
          <p:nvPr/>
        </p:nvSpPr>
        <p:spPr>
          <a:xfrm>
            <a:off x="3621167" y="34464427"/>
            <a:ext cx="7388066" cy="746165"/>
          </a:xfrm>
          <a:prstGeom prst="rect">
            <a:avLst/>
          </a:prstGeom>
          <a:noFill/>
          <a:ln/>
        </p:spPr>
        <p:txBody>
          <a:bodyPr wrap="square" rtlCol="0" anchor="t"/>
          <a:lstStyle/>
          <a:p>
            <a:pPr indent="0" marL="0">
              <a:lnSpc>
                <a:spcPts val="1960"/>
              </a:lnSpc>
              <a:buNone/>
            </a:pPr>
            <a:r>
              <a:rPr lang="en-US" sz="1225" dirty="0">
                <a:solidFill>
                  <a:srgbClr val="272525"/>
                </a:solidFill>
                <a:latin typeface="Eudoxus Sans" pitchFamily="34" charset="0"/>
                <a:ea typeface="Eudoxus Sans" pitchFamily="34" charset="-122"/>
                <a:cs typeface="Eudoxus Sans" pitchFamily="34" charset="-120"/>
              </a:rPr>
              <a:t>SQL project to analyze online music store data. By leveraging the power of SQL, we'll gain valuable insights into customer behavior, music trends, and overall store performance. You can examine the dataset with SQL and help the store understand its business growth by answering simple questions.</a:t>
            </a:r>
            <a:endParaRPr lang="en-US" sz="1225" dirty="0"/>
          </a:p>
        </p:txBody>
      </p:sp>
      <p:sp>
        <p:nvSpPr>
          <p:cNvPr id="49" name="Text 43"/>
          <p:cNvSpPr/>
          <p:nvPr/>
        </p:nvSpPr>
        <p:spPr>
          <a:xfrm>
            <a:off x="3621167" y="35443835"/>
            <a:ext cx="3110746" cy="486013"/>
          </a:xfrm>
          <a:prstGeom prst="rect">
            <a:avLst/>
          </a:prstGeom>
          <a:noFill/>
          <a:ln/>
        </p:spPr>
        <p:txBody>
          <a:bodyPr wrap="none" rtlCol="0" anchor="t"/>
          <a:lstStyle/>
          <a:p>
            <a:pPr indent="0" marL="0">
              <a:lnSpc>
                <a:spcPts val="3827"/>
              </a:lnSpc>
              <a:buNone/>
            </a:pPr>
            <a:r>
              <a:rPr lang="en-US" sz="3062" b="1" dirty="0">
                <a:solidFill>
                  <a:srgbClr val="000000"/>
                </a:solidFill>
                <a:latin typeface="p22-mackinac-pro" pitchFamily="34" charset="0"/>
                <a:ea typeface="p22-mackinac-pro" pitchFamily="34" charset="-122"/>
                <a:cs typeface="p22-mackinac-pro" pitchFamily="34" charset="-120"/>
              </a:rPr>
              <a:t>Data:</a:t>
            </a:r>
            <a:endParaRPr lang="en-US" sz="3062" dirty="0"/>
          </a:p>
        </p:txBody>
      </p:sp>
      <p:sp>
        <p:nvSpPr>
          <p:cNvPr id="50" name="Text 44"/>
          <p:cNvSpPr/>
          <p:nvPr/>
        </p:nvSpPr>
        <p:spPr>
          <a:xfrm>
            <a:off x="3621167" y="36163091"/>
            <a:ext cx="7388066" cy="497443"/>
          </a:xfrm>
          <a:prstGeom prst="rect">
            <a:avLst/>
          </a:prstGeom>
          <a:noFill/>
          <a:ln/>
        </p:spPr>
        <p:txBody>
          <a:bodyPr wrap="square" rtlCol="0" anchor="t"/>
          <a:lstStyle/>
          <a:p>
            <a:pPr indent="0" marL="0">
              <a:lnSpc>
                <a:spcPts val="1960"/>
              </a:lnSpc>
              <a:buNone/>
            </a:pPr>
            <a:r>
              <a:rPr lang="en-US" sz="1225" dirty="0">
                <a:solidFill>
                  <a:srgbClr val="272525"/>
                </a:solidFill>
                <a:latin typeface="Eudoxus Sans" pitchFamily="34" charset="0"/>
                <a:ea typeface="Eudoxus Sans" pitchFamily="34" charset="-122"/>
                <a:cs typeface="Eudoxus Sans" pitchFamily="34" charset="-120"/>
              </a:rPr>
              <a:t>The project will utilize a dataset comprising tables related to different aspects of the online music store, typically including: </a:t>
            </a:r>
            <a:endParaRPr lang="en-US" sz="1225" dirty="0"/>
          </a:p>
        </p:txBody>
      </p:sp>
      <p:sp>
        <p:nvSpPr>
          <p:cNvPr id="51" name="Text 45"/>
          <p:cNvSpPr/>
          <p:nvPr/>
        </p:nvSpPr>
        <p:spPr>
          <a:xfrm>
            <a:off x="3621167" y="36835437"/>
            <a:ext cx="7388066" cy="497443"/>
          </a:xfrm>
          <a:prstGeom prst="rect">
            <a:avLst/>
          </a:prstGeom>
          <a:noFill/>
          <a:ln/>
        </p:spPr>
        <p:txBody>
          <a:bodyPr wrap="square" rtlCol="0" anchor="t"/>
          <a:lstStyle/>
          <a:p>
            <a:pPr indent="0" marL="0">
              <a:lnSpc>
                <a:spcPts val="1960"/>
              </a:lnSpc>
              <a:buNone/>
            </a:pPr>
            <a:r>
              <a:rPr lang="en-US" sz="1225" dirty="0">
                <a:solidFill>
                  <a:srgbClr val="272525"/>
                </a:solidFill>
                <a:latin typeface="Eudoxus Sans" pitchFamily="34" charset="0"/>
                <a:ea typeface="Eudoxus Sans" pitchFamily="34" charset="-122"/>
                <a:cs typeface="Eudoxus Sans" pitchFamily="34" charset="-120"/>
              </a:rPr>
              <a:t>Customers: Customer information like ID, name, location, etc. Tracks: Track details like ID, title, artist, genre, etc. </a:t>
            </a:r>
            <a:endParaRPr lang="en-US" sz="1225" dirty="0"/>
          </a:p>
        </p:txBody>
      </p:sp>
      <p:sp>
        <p:nvSpPr>
          <p:cNvPr id="52" name="Text 46"/>
          <p:cNvSpPr/>
          <p:nvPr/>
        </p:nvSpPr>
        <p:spPr>
          <a:xfrm>
            <a:off x="3621167" y="37507783"/>
            <a:ext cx="7388066" cy="248722"/>
          </a:xfrm>
          <a:prstGeom prst="rect">
            <a:avLst/>
          </a:prstGeom>
          <a:noFill/>
          <a:ln/>
        </p:spPr>
        <p:txBody>
          <a:bodyPr wrap="none" rtlCol="0" anchor="t"/>
          <a:lstStyle/>
          <a:p>
            <a:pPr indent="0" marL="0">
              <a:lnSpc>
                <a:spcPts val="1960"/>
              </a:lnSpc>
              <a:buNone/>
            </a:pPr>
            <a:r>
              <a:rPr lang="en-US" sz="1225" dirty="0">
                <a:solidFill>
                  <a:srgbClr val="272525"/>
                </a:solidFill>
                <a:latin typeface="Eudoxus Sans" pitchFamily="34" charset="0"/>
                <a:ea typeface="Eudoxus Sans" pitchFamily="34" charset="-122"/>
                <a:cs typeface="Eudoxus Sans" pitchFamily="34" charset="-120"/>
              </a:rPr>
              <a:t>Invoices: Invoice information like ID, customer ID, purchase date, etc.</a:t>
            </a:r>
            <a:endParaRPr lang="en-US" sz="1225" dirty="0"/>
          </a:p>
        </p:txBody>
      </p:sp>
      <p:sp>
        <p:nvSpPr>
          <p:cNvPr id="53" name="Text 47"/>
          <p:cNvSpPr/>
          <p:nvPr/>
        </p:nvSpPr>
        <p:spPr>
          <a:xfrm>
            <a:off x="3621167" y="37931408"/>
            <a:ext cx="7388066" cy="248722"/>
          </a:xfrm>
          <a:prstGeom prst="rect">
            <a:avLst/>
          </a:prstGeom>
          <a:noFill/>
          <a:ln/>
        </p:spPr>
        <p:txBody>
          <a:bodyPr wrap="none" rtlCol="0" anchor="t"/>
          <a:lstStyle/>
          <a:p>
            <a:pPr indent="0" marL="0">
              <a:lnSpc>
                <a:spcPts val="1960"/>
              </a:lnSpc>
              <a:buNone/>
            </a:pPr>
            <a:r>
              <a:rPr lang="en-US" sz="1225" dirty="0">
                <a:solidFill>
                  <a:srgbClr val="272525"/>
                </a:solidFill>
                <a:latin typeface="Eudoxus Sans" pitchFamily="34" charset="0"/>
                <a:ea typeface="Eudoxus Sans" pitchFamily="34" charset="-122"/>
                <a:cs typeface="Eudoxus Sans" pitchFamily="34" charset="-120"/>
              </a:rPr>
              <a:t> Invoice lines: Individual items purchased in an invoice (track ID, quantity, price, etc.).</a:t>
            </a:r>
            <a:endParaRPr lang="en-US" sz="1225" dirty="0"/>
          </a:p>
        </p:txBody>
      </p:sp>
      <p:sp>
        <p:nvSpPr>
          <p:cNvPr id="54" name="Text 48"/>
          <p:cNvSpPr/>
          <p:nvPr/>
        </p:nvSpPr>
        <p:spPr>
          <a:xfrm>
            <a:off x="3621167" y="38355032"/>
            <a:ext cx="7388066" cy="248722"/>
          </a:xfrm>
          <a:prstGeom prst="rect">
            <a:avLst/>
          </a:prstGeom>
          <a:noFill/>
          <a:ln/>
        </p:spPr>
        <p:txBody>
          <a:bodyPr wrap="none" rtlCol="0" anchor="t"/>
          <a:lstStyle/>
          <a:p>
            <a:pPr indent="0" marL="0">
              <a:lnSpc>
                <a:spcPts val="1960"/>
              </a:lnSpc>
              <a:buNone/>
            </a:pPr>
            <a:r>
              <a:rPr lang="en-US" sz="1225" dirty="0">
                <a:solidFill>
                  <a:srgbClr val="272525"/>
                </a:solidFill>
                <a:latin typeface="Eudoxus Sans" pitchFamily="34" charset="0"/>
                <a:ea typeface="Eudoxus Sans" pitchFamily="34" charset="-122"/>
                <a:cs typeface="Eudoxus Sans" pitchFamily="34" charset="-120"/>
              </a:rPr>
              <a:t> Genres: Genre information like ID, name, etc.</a:t>
            </a:r>
            <a:endParaRPr lang="en-US" sz="1225" dirty="0"/>
          </a:p>
        </p:txBody>
      </p:sp>
      <p:sp>
        <p:nvSpPr>
          <p:cNvPr id="55" name="Text 49"/>
          <p:cNvSpPr/>
          <p:nvPr/>
        </p:nvSpPr>
        <p:spPr>
          <a:xfrm>
            <a:off x="3621167" y="38836997"/>
            <a:ext cx="3627120" cy="486013"/>
          </a:xfrm>
          <a:prstGeom prst="rect">
            <a:avLst/>
          </a:prstGeom>
          <a:noFill/>
          <a:ln/>
        </p:spPr>
        <p:txBody>
          <a:bodyPr wrap="none" rtlCol="0" anchor="t"/>
          <a:lstStyle/>
          <a:p>
            <a:pPr indent="0" marL="0">
              <a:lnSpc>
                <a:spcPts val="3827"/>
              </a:lnSpc>
              <a:buNone/>
            </a:pPr>
            <a:r>
              <a:rPr lang="en-US" sz="3062" b="1" dirty="0">
                <a:solidFill>
                  <a:srgbClr val="000000"/>
                </a:solidFill>
                <a:latin typeface="p22-mackinac-pro" pitchFamily="34" charset="0"/>
                <a:ea typeface="p22-mackinac-pro" pitchFamily="34" charset="-122"/>
                <a:cs typeface="p22-mackinac-pro" pitchFamily="34" charset="-120"/>
              </a:rPr>
              <a:t>Database and Tools</a:t>
            </a:r>
            <a:endParaRPr lang="en-US" sz="3062" dirty="0"/>
          </a:p>
        </p:txBody>
      </p:sp>
      <p:sp>
        <p:nvSpPr>
          <p:cNvPr id="56" name="Text 50"/>
          <p:cNvSpPr/>
          <p:nvPr/>
        </p:nvSpPr>
        <p:spPr>
          <a:xfrm>
            <a:off x="3621167" y="39556253"/>
            <a:ext cx="7388066" cy="248722"/>
          </a:xfrm>
          <a:prstGeom prst="rect">
            <a:avLst/>
          </a:prstGeom>
          <a:noFill/>
          <a:ln/>
        </p:spPr>
        <p:txBody>
          <a:bodyPr wrap="none" rtlCol="0" anchor="t"/>
          <a:lstStyle/>
          <a:p>
            <a:pPr indent="0" marL="0">
              <a:lnSpc>
                <a:spcPts val="1960"/>
              </a:lnSpc>
              <a:buNone/>
            </a:pPr>
            <a:r>
              <a:rPr lang="en-US" sz="1225" dirty="0">
                <a:solidFill>
                  <a:srgbClr val="272525"/>
                </a:solidFill>
                <a:latin typeface="Eudoxus Sans" pitchFamily="34" charset="0"/>
                <a:ea typeface="Eudoxus Sans" pitchFamily="34" charset="-122"/>
                <a:cs typeface="Eudoxus Sans" pitchFamily="34" charset="-120"/>
              </a:rPr>
              <a:t>Postgre SQL</a:t>
            </a:r>
            <a:endParaRPr lang="en-US" sz="1225" dirty="0"/>
          </a:p>
        </p:txBody>
      </p:sp>
      <p:sp>
        <p:nvSpPr>
          <p:cNvPr id="57" name="Text 51"/>
          <p:cNvSpPr/>
          <p:nvPr/>
        </p:nvSpPr>
        <p:spPr>
          <a:xfrm>
            <a:off x="3621167" y="39979878"/>
            <a:ext cx="7388066" cy="248722"/>
          </a:xfrm>
          <a:prstGeom prst="rect">
            <a:avLst/>
          </a:prstGeom>
          <a:noFill/>
          <a:ln/>
        </p:spPr>
        <p:txBody>
          <a:bodyPr wrap="none" rtlCol="0" anchor="t"/>
          <a:lstStyle/>
          <a:p>
            <a:pPr indent="0" marL="0">
              <a:lnSpc>
                <a:spcPts val="1960"/>
              </a:lnSpc>
              <a:buNone/>
            </a:pPr>
            <a:r>
              <a:rPr lang="en-US" sz="1225" dirty="0">
                <a:solidFill>
                  <a:srgbClr val="272525"/>
                </a:solidFill>
                <a:latin typeface="Eudoxus Sans" pitchFamily="34" charset="0"/>
                <a:ea typeface="Eudoxus Sans" pitchFamily="34" charset="-122"/>
                <a:cs typeface="Eudoxus Sans" pitchFamily="34" charset="-120"/>
              </a:rPr>
              <a:t>PgAdmin4</a:t>
            </a:r>
            <a:endParaRPr lang="en-US" sz="1225" dirty="0"/>
          </a:p>
        </p:txBody>
      </p:sp>
      <p:sp>
        <p:nvSpPr>
          <p:cNvPr id="58" name="Shape 52"/>
          <p:cNvSpPr/>
          <p:nvPr/>
        </p:nvSpPr>
        <p:spPr>
          <a:xfrm>
            <a:off x="3621167" y="40403502"/>
            <a:ext cx="7388066" cy="2614136"/>
          </a:xfrm>
          <a:prstGeom prst="roundRect">
            <a:avLst>
              <a:gd name="adj" fmla="val 2677"/>
            </a:avLst>
          </a:prstGeom>
          <a:noFill/>
          <a:ln w="9644">
            <a:solidFill>
              <a:srgbClr val="000000">
                <a:alpha val="8000"/>
              </a:srgbClr>
            </a:solidFill>
            <a:prstDash val="solid"/>
          </a:ln>
        </p:spPr>
      </p:sp>
      <p:sp>
        <p:nvSpPr>
          <p:cNvPr id="59" name="Shape 53"/>
          <p:cNvSpPr/>
          <p:nvPr/>
        </p:nvSpPr>
        <p:spPr>
          <a:xfrm>
            <a:off x="3630811" y="40413146"/>
            <a:ext cx="7368778" cy="699135"/>
          </a:xfrm>
          <a:prstGeom prst="rect">
            <a:avLst/>
          </a:prstGeom>
          <a:solidFill>
            <a:srgbClr val="FFFFFF">
              <a:alpha val="4000"/>
            </a:srgbClr>
          </a:solidFill>
          <a:ln/>
        </p:spPr>
      </p:sp>
      <p:sp>
        <p:nvSpPr>
          <p:cNvPr id="60" name="Text 54"/>
          <p:cNvSpPr/>
          <p:nvPr/>
        </p:nvSpPr>
        <p:spPr>
          <a:xfrm>
            <a:off x="3786307" y="40513992"/>
            <a:ext cx="3369588" cy="248722"/>
          </a:xfrm>
          <a:prstGeom prst="rect">
            <a:avLst/>
          </a:prstGeom>
          <a:noFill/>
          <a:ln/>
        </p:spPr>
        <p:txBody>
          <a:bodyPr wrap="none" rtlCol="0" anchor="t"/>
          <a:lstStyle/>
          <a:p>
            <a:pPr indent="0" marL="0">
              <a:lnSpc>
                <a:spcPts val="1960"/>
              </a:lnSpc>
              <a:buNone/>
            </a:pPr>
            <a:r>
              <a:rPr lang="en-US" sz="1225" dirty="0">
                <a:solidFill>
                  <a:srgbClr val="272525"/>
                </a:solidFill>
                <a:latin typeface="Eudoxus Sans" pitchFamily="34" charset="0"/>
                <a:ea typeface="Eudoxus Sans" pitchFamily="34" charset="-122"/>
                <a:cs typeface="Eudoxus Sans" pitchFamily="34" charset="-120"/>
              </a:rPr>
              <a:t>Complete Analysis</a:t>
            </a:r>
            <a:endParaRPr lang="en-US" sz="1225" dirty="0"/>
          </a:p>
        </p:txBody>
      </p:sp>
      <p:sp>
        <p:nvSpPr>
          <p:cNvPr id="61" name="Text 55"/>
          <p:cNvSpPr/>
          <p:nvPr/>
        </p:nvSpPr>
        <p:spPr>
          <a:xfrm>
            <a:off x="7474506" y="40513992"/>
            <a:ext cx="3369588" cy="497443"/>
          </a:xfrm>
          <a:prstGeom prst="rect">
            <a:avLst/>
          </a:prstGeom>
          <a:noFill/>
          <a:ln/>
        </p:spPr>
        <p:txBody>
          <a:bodyPr wrap="square" rtlCol="0" anchor="t"/>
          <a:lstStyle/>
          <a:p>
            <a:pPr indent="0" marL="0">
              <a:lnSpc>
                <a:spcPts val="1960"/>
              </a:lnSpc>
              <a:buNone/>
            </a:pPr>
            <a:r>
              <a:rPr lang="en-US" sz="1225" dirty="0">
                <a:solidFill>
                  <a:srgbClr val="272525"/>
                </a:solidFill>
                <a:latin typeface="Eudoxus Sans" pitchFamily="34" charset="0"/>
                <a:ea typeface="Eudoxus Sans" pitchFamily="34" charset="-122"/>
                <a:cs typeface="Eudoxus Sans" pitchFamily="34" charset="-120"/>
              </a:rPr>
              <a:t>Dive deeper into complex queries for multifaceted analysis of music store data.</a:t>
            </a:r>
            <a:endParaRPr lang="en-US" sz="1225" dirty="0"/>
          </a:p>
        </p:txBody>
      </p:sp>
      <p:sp>
        <p:nvSpPr>
          <p:cNvPr id="62" name="Shape 56"/>
          <p:cNvSpPr/>
          <p:nvPr/>
        </p:nvSpPr>
        <p:spPr>
          <a:xfrm>
            <a:off x="3630811" y="41112281"/>
            <a:ext cx="7368778" cy="947857"/>
          </a:xfrm>
          <a:prstGeom prst="rect">
            <a:avLst/>
          </a:prstGeom>
          <a:solidFill>
            <a:srgbClr val="000000">
              <a:alpha val="4000"/>
            </a:srgbClr>
          </a:solidFill>
          <a:ln/>
        </p:spPr>
      </p:sp>
      <p:sp>
        <p:nvSpPr>
          <p:cNvPr id="63" name="Text 57"/>
          <p:cNvSpPr/>
          <p:nvPr/>
        </p:nvSpPr>
        <p:spPr>
          <a:xfrm>
            <a:off x="3786307" y="41213127"/>
            <a:ext cx="3369588" cy="248722"/>
          </a:xfrm>
          <a:prstGeom prst="rect">
            <a:avLst/>
          </a:prstGeom>
          <a:noFill/>
          <a:ln/>
        </p:spPr>
        <p:txBody>
          <a:bodyPr wrap="none" rtlCol="0" anchor="t"/>
          <a:lstStyle/>
          <a:p>
            <a:pPr indent="0" marL="0">
              <a:lnSpc>
                <a:spcPts val="1960"/>
              </a:lnSpc>
              <a:buNone/>
            </a:pPr>
            <a:r>
              <a:rPr lang="en-US" sz="1225" dirty="0">
                <a:solidFill>
                  <a:srgbClr val="272525"/>
                </a:solidFill>
                <a:latin typeface="Eudoxus Sans" pitchFamily="34" charset="0"/>
                <a:ea typeface="Eudoxus Sans" pitchFamily="34" charset="-122"/>
                <a:cs typeface="Eudoxus Sans" pitchFamily="34" charset="-120"/>
              </a:rPr>
              <a:t>Optimization Techniques</a:t>
            </a:r>
            <a:endParaRPr lang="en-US" sz="1225" dirty="0"/>
          </a:p>
        </p:txBody>
      </p:sp>
      <p:sp>
        <p:nvSpPr>
          <p:cNvPr id="64" name="Text 58"/>
          <p:cNvSpPr/>
          <p:nvPr/>
        </p:nvSpPr>
        <p:spPr>
          <a:xfrm>
            <a:off x="7474506" y="41213127"/>
            <a:ext cx="3369588" cy="746165"/>
          </a:xfrm>
          <a:prstGeom prst="rect">
            <a:avLst/>
          </a:prstGeom>
          <a:noFill/>
          <a:ln/>
        </p:spPr>
        <p:txBody>
          <a:bodyPr wrap="square" rtlCol="0" anchor="t"/>
          <a:lstStyle/>
          <a:p>
            <a:pPr indent="0" marL="0">
              <a:lnSpc>
                <a:spcPts val="1960"/>
              </a:lnSpc>
              <a:buNone/>
            </a:pPr>
            <a:r>
              <a:rPr lang="en-US" sz="1225" dirty="0">
                <a:solidFill>
                  <a:srgbClr val="272525"/>
                </a:solidFill>
                <a:latin typeface="Eudoxus Sans" pitchFamily="34" charset="0"/>
                <a:ea typeface="Eudoxus Sans" pitchFamily="34" charset="-122"/>
                <a:cs typeface="Eudoxus Sans" pitchFamily="34" charset="-120"/>
              </a:rPr>
              <a:t>Explore indexing strategies, query optimization, and performance tuning for efficient data retrieval and processing.</a:t>
            </a:r>
            <a:endParaRPr lang="en-US" sz="1225" dirty="0"/>
          </a:p>
        </p:txBody>
      </p:sp>
      <p:sp>
        <p:nvSpPr>
          <p:cNvPr id="65" name="Shape 59"/>
          <p:cNvSpPr/>
          <p:nvPr/>
        </p:nvSpPr>
        <p:spPr>
          <a:xfrm>
            <a:off x="3630811" y="42060138"/>
            <a:ext cx="7368778" cy="947857"/>
          </a:xfrm>
          <a:prstGeom prst="rect">
            <a:avLst/>
          </a:prstGeom>
          <a:solidFill>
            <a:srgbClr val="FFFFFF">
              <a:alpha val="4000"/>
            </a:srgbClr>
          </a:solidFill>
          <a:ln/>
        </p:spPr>
      </p:sp>
      <p:sp>
        <p:nvSpPr>
          <p:cNvPr id="66" name="Text 60"/>
          <p:cNvSpPr/>
          <p:nvPr/>
        </p:nvSpPr>
        <p:spPr>
          <a:xfrm>
            <a:off x="3786307" y="42160984"/>
            <a:ext cx="3369588" cy="248722"/>
          </a:xfrm>
          <a:prstGeom prst="rect">
            <a:avLst/>
          </a:prstGeom>
          <a:noFill/>
          <a:ln/>
        </p:spPr>
        <p:txBody>
          <a:bodyPr wrap="none" rtlCol="0" anchor="t"/>
          <a:lstStyle/>
          <a:p>
            <a:pPr indent="0" marL="0">
              <a:lnSpc>
                <a:spcPts val="1960"/>
              </a:lnSpc>
              <a:buNone/>
            </a:pPr>
            <a:r>
              <a:rPr lang="en-US" sz="1225" dirty="0">
                <a:solidFill>
                  <a:srgbClr val="272525"/>
                </a:solidFill>
                <a:latin typeface="Eudoxus Sans" pitchFamily="34" charset="0"/>
                <a:ea typeface="Eudoxus Sans" pitchFamily="34" charset="-122"/>
                <a:cs typeface="Eudoxus Sans" pitchFamily="34" charset="-120"/>
              </a:rPr>
              <a:t>Visualizations</a:t>
            </a:r>
            <a:endParaRPr lang="en-US" sz="1225" dirty="0"/>
          </a:p>
        </p:txBody>
      </p:sp>
      <p:sp>
        <p:nvSpPr>
          <p:cNvPr id="67" name="Text 61"/>
          <p:cNvSpPr/>
          <p:nvPr/>
        </p:nvSpPr>
        <p:spPr>
          <a:xfrm>
            <a:off x="7474506" y="42160984"/>
            <a:ext cx="3369588" cy="746165"/>
          </a:xfrm>
          <a:prstGeom prst="rect">
            <a:avLst/>
          </a:prstGeom>
          <a:noFill/>
          <a:ln/>
        </p:spPr>
        <p:txBody>
          <a:bodyPr wrap="square" rtlCol="0" anchor="t"/>
          <a:lstStyle/>
          <a:p>
            <a:pPr indent="0" marL="0">
              <a:lnSpc>
                <a:spcPts val="1960"/>
              </a:lnSpc>
              <a:buNone/>
            </a:pPr>
            <a:r>
              <a:rPr lang="en-US" sz="1225" dirty="0">
                <a:solidFill>
                  <a:srgbClr val="272525"/>
                </a:solidFill>
                <a:latin typeface="Eudoxus Sans" pitchFamily="34" charset="0"/>
                <a:ea typeface="Eudoxus Sans" pitchFamily="34" charset="-122"/>
                <a:cs typeface="Eudoxus Sans" pitchFamily="34" charset="-120"/>
              </a:rPr>
              <a:t>Learn to integrate SQL query results into graphical forms for enhanced data representation.</a:t>
            </a:r>
            <a:endParaRPr lang="en-US" sz="1225" dirty="0"/>
          </a:p>
        </p:txBody>
      </p:sp>
      <p:pic>
        <p:nvPicPr>
          <p:cNvPr id="68"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5</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vt:i4>
      </vt:variant>
    </vt:vector>
  </HeadingPairs>
  <TitlesOfParts>
    <vt:vector size="8" baseType="lpstr">
      <vt:lpstr>Arial</vt:lpstr>
      <vt:lpstr>Calibri</vt:lpstr>
      <vt:lpstr>Office Theme</vt:lpstr>
      <vt:lpstr>Slide 1</vt:lpstr>
      <vt:lpstr>Slide 2</vt:lpstr>
      <vt:lpstr>Slide 3</vt:lpstr>
      <vt:lpstr>Slide 4</vt:lpstr>
      <vt:lpstr>Slide 5</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2024-01-14T06:25:42Z</dcterms:created>
  <dcterms:modified xsi:type="dcterms:W3CDTF">2024-01-14T06:25:42Z</dcterms:modified>
</cp:coreProperties>
</file>